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63" r:id="rId3"/>
    <p:sldId id="257" r:id="rId4"/>
    <p:sldId id="258" r:id="rId5"/>
    <p:sldId id="265" r:id="rId6"/>
    <p:sldId id="334" r:id="rId7"/>
    <p:sldId id="287" r:id="rId8"/>
    <p:sldId id="288" r:id="rId9"/>
    <p:sldId id="289" r:id="rId10"/>
    <p:sldId id="290" r:id="rId11"/>
    <p:sldId id="291" r:id="rId12"/>
    <p:sldId id="292" r:id="rId13"/>
    <p:sldId id="294" r:id="rId14"/>
    <p:sldId id="293" r:id="rId15"/>
    <p:sldId id="295" r:id="rId16"/>
    <p:sldId id="296" r:id="rId17"/>
    <p:sldId id="297" r:id="rId18"/>
    <p:sldId id="298" r:id="rId19"/>
    <p:sldId id="299" r:id="rId20"/>
    <p:sldId id="300" r:id="rId21"/>
    <p:sldId id="301" r:id="rId22"/>
    <p:sldId id="304" r:id="rId23"/>
    <p:sldId id="305" r:id="rId24"/>
    <p:sldId id="308" r:id="rId25"/>
    <p:sldId id="309" r:id="rId26"/>
    <p:sldId id="302" r:id="rId27"/>
    <p:sldId id="303" r:id="rId28"/>
    <p:sldId id="310" r:id="rId29"/>
    <p:sldId id="311" r:id="rId30"/>
    <p:sldId id="312" r:id="rId31"/>
    <p:sldId id="321" r:id="rId32"/>
    <p:sldId id="315" r:id="rId33"/>
    <p:sldId id="316" r:id="rId34"/>
    <p:sldId id="317" r:id="rId35"/>
    <p:sldId id="318" r:id="rId36"/>
    <p:sldId id="322" r:id="rId37"/>
    <p:sldId id="323" r:id="rId38"/>
    <p:sldId id="324" r:id="rId39"/>
    <p:sldId id="325" r:id="rId40"/>
    <p:sldId id="320" r:id="rId41"/>
    <p:sldId id="327" r:id="rId42"/>
    <p:sldId id="328" r:id="rId43"/>
    <p:sldId id="319" r:id="rId44"/>
    <p:sldId id="330" r:id="rId45"/>
    <p:sldId id="314" r:id="rId46"/>
    <p:sldId id="331" r:id="rId47"/>
    <p:sldId id="313" r:id="rId48"/>
    <p:sldId id="329" r:id="rId49"/>
    <p:sldId id="306" r:id="rId50"/>
    <p:sldId id="333" r:id="rId51"/>
    <p:sldId id="339" r:id="rId52"/>
    <p:sldId id="307" r:id="rId53"/>
    <p:sldId id="332" r:id="rId54"/>
    <p:sldId id="335" r:id="rId55"/>
    <p:sldId id="336" r:id="rId56"/>
    <p:sldId id="337" r:id="rId57"/>
    <p:sldId id="338" r:id="rId58"/>
    <p:sldId id="286"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4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B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85429" autoAdjust="0"/>
  </p:normalViewPr>
  <p:slideViewPr>
    <p:cSldViewPr snapToGrid="0" showGuides="1">
      <p:cViewPr>
        <p:scale>
          <a:sx n="100" d="100"/>
          <a:sy n="100" d="100"/>
        </p:scale>
        <p:origin x="990" y="-30"/>
      </p:cViewPr>
      <p:guideLst>
        <p:guide orient="horz" pos="436"/>
        <p:guide pos="4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x\Desktop\be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25105;&#30340;&#22362;&#26524;&#20113;\&#35745;&#31639;&#26426;\&#35770;&#25991;\&#24453;&#23436;&#25104;\3.&#20135;&#19994;&#20998;&#31867;\&#23454;&#39564;&#32467;&#265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25105;&#30340;&#22362;&#26524;&#20113;\&#35745;&#31639;&#26426;\&#35770;&#25991;\&#24453;&#23436;&#25104;\3.&#20135;&#19994;&#20998;&#31867;\&#23454;&#39564;&#32467;&#2652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Sheet3!$A$1:$A$8</c:f>
              <c:numCache>
                <c:formatCode>General</c:formatCode>
                <c:ptCount val="8"/>
                <c:pt idx="0">
                  <c:v>6</c:v>
                </c:pt>
                <c:pt idx="1">
                  <c:v>9</c:v>
                </c:pt>
                <c:pt idx="2">
                  <c:v>10</c:v>
                </c:pt>
                <c:pt idx="3">
                  <c:v>11</c:v>
                </c:pt>
                <c:pt idx="4">
                  <c:v>12</c:v>
                </c:pt>
                <c:pt idx="5">
                  <c:v>13</c:v>
                </c:pt>
                <c:pt idx="6">
                  <c:v>14</c:v>
                </c:pt>
                <c:pt idx="7">
                  <c:v>19</c:v>
                </c:pt>
              </c:numCache>
            </c:numRef>
          </c:cat>
          <c:val>
            <c:numRef>
              <c:f>Sheet3!$B$1:$B$8</c:f>
              <c:numCache>
                <c:formatCode>General</c:formatCode>
                <c:ptCount val="8"/>
                <c:pt idx="0">
                  <c:v>5</c:v>
                </c:pt>
                <c:pt idx="1">
                  <c:v>2</c:v>
                </c:pt>
                <c:pt idx="2">
                  <c:v>2</c:v>
                </c:pt>
                <c:pt idx="3">
                  <c:v>2</c:v>
                </c:pt>
                <c:pt idx="4">
                  <c:v>3</c:v>
                </c:pt>
                <c:pt idx="5">
                  <c:v>2</c:v>
                </c:pt>
                <c:pt idx="6">
                  <c:v>1</c:v>
                </c:pt>
                <c:pt idx="7">
                  <c:v>1</c:v>
                </c:pt>
              </c:numCache>
            </c:numRef>
          </c:val>
          <c:extLst>
            <c:ext xmlns:c16="http://schemas.microsoft.com/office/drawing/2014/chart" uri="{C3380CC4-5D6E-409C-BE32-E72D297353CC}">
              <c16:uniqueId val="{00000000-FB62-4245-A8F5-7EBE375DFE36}"/>
            </c:ext>
          </c:extLst>
        </c:ser>
        <c:dLbls>
          <c:dLblPos val="outEnd"/>
          <c:showLegendKey val="0"/>
          <c:showVal val="1"/>
          <c:showCatName val="0"/>
          <c:showSerName val="0"/>
          <c:showPercent val="0"/>
          <c:showBubbleSize val="0"/>
        </c:dLbls>
        <c:gapWidth val="219"/>
        <c:overlap val="-27"/>
        <c:axId val="429246143"/>
        <c:axId val="1088618095"/>
      </c:barChart>
      <c:catAx>
        <c:axId val="429246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88618095"/>
        <c:crosses val="autoZero"/>
        <c:auto val="1"/>
        <c:lblAlgn val="ctr"/>
        <c:lblOffset val="100"/>
        <c:noMultiLvlLbl val="0"/>
      </c:catAx>
      <c:valAx>
        <c:axId val="10886180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29246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dev!$B$1</c:f>
              <c:strCache>
                <c:ptCount val="1"/>
                <c:pt idx="0">
                  <c:v>TextRNN</c:v>
                </c:pt>
              </c:strCache>
            </c:strRef>
          </c:tx>
          <c:spPr>
            <a:ln w="28575" cap="rnd">
              <a:solidFill>
                <a:schemeClr val="accent1"/>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dev!$B$2:$B$51</c:f>
              <c:numCache>
                <c:formatCode>General</c:formatCode>
                <c:ptCount val="50"/>
                <c:pt idx="0">
                  <c:v>7.9869007550259205E-2</c:v>
                </c:pt>
                <c:pt idx="1">
                  <c:v>7.0681342672609795E-2</c:v>
                </c:pt>
                <c:pt idx="2">
                  <c:v>8.0323842445192306E-2</c:v>
                </c:pt>
                <c:pt idx="3">
                  <c:v>7.0772309651596393E-2</c:v>
                </c:pt>
                <c:pt idx="4">
                  <c:v>0.16183025561721001</c:v>
                </c:pt>
                <c:pt idx="5">
                  <c:v>0.33685072318748199</c:v>
                </c:pt>
                <c:pt idx="6">
                  <c:v>0.53024652051305299</c:v>
                </c:pt>
                <c:pt idx="7">
                  <c:v>0.63349404166287604</c:v>
                </c:pt>
                <c:pt idx="8">
                  <c:v>0.66615118711907495</c:v>
                </c:pt>
                <c:pt idx="9">
                  <c:v>0.68388974802146796</c:v>
                </c:pt>
                <c:pt idx="10">
                  <c:v>0.696079323205676</c:v>
                </c:pt>
                <c:pt idx="11">
                  <c:v>0.69717092695351501</c:v>
                </c:pt>
                <c:pt idx="12">
                  <c:v>0.70144637496588702</c:v>
                </c:pt>
                <c:pt idx="13">
                  <c:v>0.70417538433548599</c:v>
                </c:pt>
                <c:pt idx="14">
                  <c:v>0.70717729464204404</c:v>
                </c:pt>
                <c:pt idx="15">
                  <c:v>0.71063403984353601</c:v>
                </c:pt>
                <c:pt idx="16">
                  <c:v>0.70926953515873703</c:v>
                </c:pt>
                <c:pt idx="17">
                  <c:v>0.70890566724279003</c:v>
                </c:pt>
                <c:pt idx="18">
                  <c:v>0.70936050213772395</c:v>
                </c:pt>
                <c:pt idx="19">
                  <c:v>0.71227144546529597</c:v>
                </c:pt>
                <c:pt idx="20">
                  <c:v>0.71008823796961695</c:v>
                </c:pt>
                <c:pt idx="21">
                  <c:v>0.70772309651596399</c:v>
                </c:pt>
                <c:pt idx="22">
                  <c:v>0.70854179932684402</c:v>
                </c:pt>
                <c:pt idx="23">
                  <c:v>0.70781406349495102</c:v>
                </c:pt>
                <c:pt idx="24">
                  <c:v>0.70444828527244596</c:v>
                </c:pt>
                <c:pt idx="25">
                  <c:v>0.70717729464204404</c:v>
                </c:pt>
                <c:pt idx="26">
                  <c:v>0.70144637496588702</c:v>
                </c:pt>
                <c:pt idx="27">
                  <c:v>0.70472118620940505</c:v>
                </c:pt>
                <c:pt idx="28">
                  <c:v>0.70472118620940505</c:v>
                </c:pt>
                <c:pt idx="29">
                  <c:v>0.69880833257527497</c:v>
                </c:pt>
                <c:pt idx="30">
                  <c:v>0.69999090330210101</c:v>
                </c:pt>
                <c:pt idx="31">
                  <c:v>0.70408441735649896</c:v>
                </c:pt>
                <c:pt idx="32">
                  <c:v>0.69999090330210101</c:v>
                </c:pt>
                <c:pt idx="33">
                  <c:v>0.699263167470208</c:v>
                </c:pt>
                <c:pt idx="34">
                  <c:v>0.69407804966797004</c:v>
                </c:pt>
                <c:pt idx="35">
                  <c:v>0.69680705903756901</c:v>
                </c:pt>
                <c:pt idx="36">
                  <c:v>0.69953606840716798</c:v>
                </c:pt>
                <c:pt idx="37">
                  <c:v>0.69935413444919403</c:v>
                </c:pt>
                <c:pt idx="38">
                  <c:v>0.69589738924770295</c:v>
                </c:pt>
                <c:pt idx="39">
                  <c:v>0.692531611025197</c:v>
                </c:pt>
                <c:pt idx="40">
                  <c:v>0.68971163467661201</c:v>
                </c:pt>
                <c:pt idx="41">
                  <c:v>0.69134904029837096</c:v>
                </c:pt>
                <c:pt idx="42">
                  <c:v>0.69516965341581005</c:v>
                </c:pt>
                <c:pt idx="43">
                  <c:v>0.68871099790775903</c:v>
                </c:pt>
                <c:pt idx="44">
                  <c:v>0.69207677613026397</c:v>
                </c:pt>
                <c:pt idx="45">
                  <c:v>0.692531611025197</c:v>
                </c:pt>
                <c:pt idx="46">
                  <c:v>0.68652779041208001</c:v>
                </c:pt>
                <c:pt idx="47">
                  <c:v>0.68652779041208001</c:v>
                </c:pt>
                <c:pt idx="48">
                  <c:v>0.685800054580187</c:v>
                </c:pt>
                <c:pt idx="49">
                  <c:v>0.68989356863458495</c:v>
                </c:pt>
              </c:numCache>
            </c:numRef>
          </c:val>
          <c:smooth val="0"/>
          <c:extLst>
            <c:ext xmlns:c16="http://schemas.microsoft.com/office/drawing/2014/chart" uri="{C3380CC4-5D6E-409C-BE32-E72D297353CC}">
              <c16:uniqueId val="{00000000-683B-4224-AB7B-7B93EF3694D7}"/>
            </c:ext>
          </c:extLst>
        </c:ser>
        <c:ser>
          <c:idx val="1"/>
          <c:order val="1"/>
          <c:tx>
            <c:strRef>
              <c:f>dev!$C$1</c:f>
              <c:strCache>
                <c:ptCount val="1"/>
                <c:pt idx="0">
                  <c:v>TextCNN</c:v>
                </c:pt>
              </c:strCache>
            </c:strRef>
          </c:tx>
          <c:spPr>
            <a:ln w="28575" cap="rnd">
              <a:solidFill>
                <a:schemeClr val="accent2"/>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dev!$C$2:$C$51</c:f>
              <c:numCache>
                <c:formatCode>General</c:formatCode>
                <c:ptCount val="50"/>
                <c:pt idx="0">
                  <c:v>0.66451378149731599</c:v>
                </c:pt>
                <c:pt idx="1">
                  <c:v>0.66824342763576805</c:v>
                </c:pt>
                <c:pt idx="2">
                  <c:v>0.67597562084963103</c:v>
                </c:pt>
                <c:pt idx="3">
                  <c:v>0.67797689438733699</c:v>
                </c:pt>
                <c:pt idx="4">
                  <c:v>0.67397434731192496</c:v>
                </c:pt>
                <c:pt idx="5">
                  <c:v>0.68652779041208001</c:v>
                </c:pt>
                <c:pt idx="6">
                  <c:v>0.68598198853815995</c:v>
                </c:pt>
                <c:pt idx="7">
                  <c:v>0.68889293186573197</c:v>
                </c:pt>
                <c:pt idx="8">
                  <c:v>0.68852906394978597</c:v>
                </c:pt>
                <c:pt idx="9">
                  <c:v>0.68207040844173505</c:v>
                </c:pt>
                <c:pt idx="10">
                  <c:v>0.68798326207586602</c:v>
                </c:pt>
                <c:pt idx="11">
                  <c:v>0.68152460656781499</c:v>
                </c:pt>
                <c:pt idx="12">
                  <c:v>0.68461748385336096</c:v>
                </c:pt>
                <c:pt idx="13">
                  <c:v>0.68743746020194596</c:v>
                </c:pt>
                <c:pt idx="14">
                  <c:v>0.68234330937869503</c:v>
                </c:pt>
                <c:pt idx="15">
                  <c:v>0.68479941781133402</c:v>
                </c:pt>
                <c:pt idx="16">
                  <c:v>0.68479941781133402</c:v>
                </c:pt>
                <c:pt idx="17">
                  <c:v>0.68179750750477497</c:v>
                </c:pt>
                <c:pt idx="18">
                  <c:v>0.68207040844173505</c:v>
                </c:pt>
                <c:pt idx="19">
                  <c:v>0.67843172928227002</c:v>
                </c:pt>
                <c:pt idx="20">
                  <c:v>0.68106977167288196</c:v>
                </c:pt>
                <c:pt idx="21">
                  <c:v>0.67843172928227002</c:v>
                </c:pt>
                <c:pt idx="22">
                  <c:v>0.67779496042936405</c:v>
                </c:pt>
                <c:pt idx="23">
                  <c:v>0.67879559719821703</c:v>
                </c:pt>
                <c:pt idx="24">
                  <c:v>0.678340762303283</c:v>
                </c:pt>
                <c:pt idx="25">
                  <c:v>0.67970526698808298</c:v>
                </c:pt>
                <c:pt idx="26">
                  <c:v>0.678340762303283</c:v>
                </c:pt>
                <c:pt idx="27">
                  <c:v>0.67542981897571097</c:v>
                </c:pt>
                <c:pt idx="28">
                  <c:v>0.67824979532429697</c:v>
                </c:pt>
                <c:pt idx="29">
                  <c:v>0.67424724824888504</c:v>
                </c:pt>
                <c:pt idx="30">
                  <c:v>0.675520785954698</c:v>
                </c:pt>
                <c:pt idx="31">
                  <c:v>0.67561175293368503</c:v>
                </c:pt>
                <c:pt idx="32">
                  <c:v>0.672336941690166</c:v>
                </c:pt>
                <c:pt idx="33">
                  <c:v>0.67788592740834996</c:v>
                </c:pt>
                <c:pt idx="34">
                  <c:v>0.67706722459747104</c:v>
                </c:pt>
                <c:pt idx="35">
                  <c:v>0.67506595105976497</c:v>
                </c:pt>
                <c:pt idx="36">
                  <c:v>0.67042663513144696</c:v>
                </c:pt>
                <c:pt idx="37">
                  <c:v>0.67297371054307198</c:v>
                </c:pt>
                <c:pt idx="38">
                  <c:v>0.671609205858273</c:v>
                </c:pt>
                <c:pt idx="39">
                  <c:v>0.66978986627853998</c:v>
                </c:pt>
                <c:pt idx="40">
                  <c:v>0.67051760211043299</c:v>
                </c:pt>
                <c:pt idx="41">
                  <c:v>0.67133630492131302</c:v>
                </c:pt>
                <c:pt idx="42">
                  <c:v>0.67279177658509903</c:v>
                </c:pt>
                <c:pt idx="43">
                  <c:v>0.67079050304739296</c:v>
                </c:pt>
                <c:pt idx="44">
                  <c:v>0.67452014918584502</c:v>
                </c:pt>
                <c:pt idx="45">
                  <c:v>0.67033566815246004</c:v>
                </c:pt>
                <c:pt idx="46">
                  <c:v>0.67151823887928597</c:v>
                </c:pt>
                <c:pt idx="47">
                  <c:v>0.67124533794232599</c:v>
                </c:pt>
                <c:pt idx="48">
                  <c:v>0.67060856908942001</c:v>
                </c:pt>
                <c:pt idx="49">
                  <c:v>0.67279177658509903</c:v>
                </c:pt>
              </c:numCache>
            </c:numRef>
          </c:val>
          <c:smooth val="0"/>
          <c:extLst>
            <c:ext xmlns:c16="http://schemas.microsoft.com/office/drawing/2014/chart" uri="{C3380CC4-5D6E-409C-BE32-E72D297353CC}">
              <c16:uniqueId val="{00000001-683B-4224-AB7B-7B93EF3694D7}"/>
            </c:ext>
          </c:extLst>
        </c:ser>
        <c:ser>
          <c:idx val="2"/>
          <c:order val="2"/>
          <c:tx>
            <c:strRef>
              <c:f>dev!$D$1</c:f>
              <c:strCache>
                <c:ptCount val="1"/>
                <c:pt idx="0">
                  <c:v>TextRNN+Attention</c:v>
                </c:pt>
              </c:strCache>
            </c:strRef>
          </c:tx>
          <c:spPr>
            <a:ln w="28575" cap="rnd">
              <a:solidFill>
                <a:schemeClr val="accent3"/>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dev!$D$2:$D$51</c:f>
              <c:numCache>
                <c:formatCode>General</c:formatCode>
                <c:ptCount val="50"/>
                <c:pt idx="0">
                  <c:v>0.69144000727735799</c:v>
                </c:pt>
                <c:pt idx="1">
                  <c:v>0.70899663422177694</c:v>
                </c:pt>
                <c:pt idx="2">
                  <c:v>0.71563722368780103</c:v>
                </c:pt>
                <c:pt idx="3">
                  <c:v>0.71736559628854701</c:v>
                </c:pt>
                <c:pt idx="4">
                  <c:v>0.71581915764577397</c:v>
                </c:pt>
                <c:pt idx="5">
                  <c:v>0.71145274265441605</c:v>
                </c:pt>
                <c:pt idx="6">
                  <c:v>0.71145274265441605</c:v>
                </c:pt>
                <c:pt idx="7">
                  <c:v>0.70835986536887097</c:v>
                </c:pt>
                <c:pt idx="8">
                  <c:v>0.705630855999272</c:v>
                </c:pt>
                <c:pt idx="9">
                  <c:v>0.70372054944055296</c:v>
                </c:pt>
                <c:pt idx="10">
                  <c:v>0.69971800236514103</c:v>
                </c:pt>
                <c:pt idx="11">
                  <c:v>0.69771672882743496</c:v>
                </c:pt>
                <c:pt idx="12">
                  <c:v>0.69280451196215698</c:v>
                </c:pt>
                <c:pt idx="13">
                  <c:v>0.68943873373965203</c:v>
                </c:pt>
                <c:pt idx="14">
                  <c:v>0.68789229509687899</c:v>
                </c:pt>
                <c:pt idx="15">
                  <c:v>0.68816519603383897</c:v>
                </c:pt>
                <c:pt idx="16">
                  <c:v>0.68680069134903998</c:v>
                </c:pt>
                <c:pt idx="17">
                  <c:v>0.68434458291640099</c:v>
                </c:pt>
                <c:pt idx="18">
                  <c:v>0.68216137542072197</c:v>
                </c:pt>
                <c:pt idx="19">
                  <c:v>0.68370781406349401</c:v>
                </c:pt>
                <c:pt idx="20">
                  <c:v>0.68561812062221394</c:v>
                </c:pt>
                <c:pt idx="21">
                  <c:v>0.68207040844173505</c:v>
                </c:pt>
                <c:pt idx="22">
                  <c:v>0.68088783771490902</c:v>
                </c:pt>
                <c:pt idx="23">
                  <c:v>0.67415628126989902</c:v>
                </c:pt>
                <c:pt idx="24">
                  <c:v>0.67961430000909595</c:v>
                </c:pt>
                <c:pt idx="25">
                  <c:v>0.675156918038751</c:v>
                </c:pt>
                <c:pt idx="26">
                  <c:v>0.67361047939597896</c:v>
                </c:pt>
                <c:pt idx="27">
                  <c:v>0.67251887564813895</c:v>
                </c:pt>
                <c:pt idx="28">
                  <c:v>0.67215500773219305</c:v>
                </c:pt>
                <c:pt idx="29">
                  <c:v>0.67251887564813895</c:v>
                </c:pt>
                <c:pt idx="30">
                  <c:v>0.67224597471117897</c:v>
                </c:pt>
                <c:pt idx="31">
                  <c:v>0.67351951241699204</c:v>
                </c:pt>
                <c:pt idx="32">
                  <c:v>0.67097243700536702</c:v>
                </c:pt>
                <c:pt idx="33">
                  <c:v>0.67315564450104604</c:v>
                </c:pt>
                <c:pt idx="34">
                  <c:v>0.67051760211043299</c:v>
                </c:pt>
                <c:pt idx="35">
                  <c:v>0.67179113981624605</c:v>
                </c:pt>
                <c:pt idx="36">
                  <c:v>0.67188210679523297</c:v>
                </c:pt>
                <c:pt idx="37">
                  <c:v>0.672336941690166</c:v>
                </c:pt>
                <c:pt idx="38">
                  <c:v>0.67351951241699204</c:v>
                </c:pt>
                <c:pt idx="39">
                  <c:v>0.67033566815246004</c:v>
                </c:pt>
                <c:pt idx="40">
                  <c:v>0.67106340398435305</c:v>
                </c:pt>
                <c:pt idx="41">
                  <c:v>0.67060856908942001</c:v>
                </c:pt>
                <c:pt idx="42">
                  <c:v>0.67570271991267095</c:v>
                </c:pt>
                <c:pt idx="43">
                  <c:v>0.66414991358136999</c:v>
                </c:pt>
                <c:pt idx="44">
                  <c:v>0.66360411170745004</c:v>
                </c:pt>
                <c:pt idx="45">
                  <c:v>0.66787955971982105</c:v>
                </c:pt>
                <c:pt idx="46">
                  <c:v>0.67188210679523297</c:v>
                </c:pt>
                <c:pt idx="47">
                  <c:v>0.66960793232056703</c:v>
                </c:pt>
                <c:pt idx="48">
                  <c:v>0.67306467752205901</c:v>
                </c:pt>
                <c:pt idx="49">
                  <c:v>0.66551441826616897</c:v>
                </c:pt>
              </c:numCache>
            </c:numRef>
          </c:val>
          <c:smooth val="0"/>
          <c:extLst>
            <c:ext xmlns:c16="http://schemas.microsoft.com/office/drawing/2014/chart" uri="{C3380CC4-5D6E-409C-BE32-E72D297353CC}">
              <c16:uniqueId val="{00000002-683B-4224-AB7B-7B93EF3694D7}"/>
            </c:ext>
          </c:extLst>
        </c:ser>
        <c:ser>
          <c:idx val="3"/>
          <c:order val="3"/>
          <c:tx>
            <c:strRef>
              <c:f>dev!$E$1</c:f>
              <c:strCache>
                <c:ptCount val="1"/>
                <c:pt idx="0">
                  <c:v>TextRCNN</c:v>
                </c:pt>
              </c:strCache>
            </c:strRef>
          </c:tx>
          <c:spPr>
            <a:ln w="28575" cap="rnd">
              <a:solidFill>
                <a:schemeClr val="accent4"/>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dev!$E$2:$E$51</c:f>
              <c:numCache>
                <c:formatCode>General</c:formatCode>
                <c:ptCount val="50"/>
                <c:pt idx="0">
                  <c:v>0.68443554989538802</c:v>
                </c:pt>
                <c:pt idx="1">
                  <c:v>0.69671609205858198</c:v>
                </c:pt>
                <c:pt idx="2">
                  <c:v>0.70826889838988405</c:v>
                </c:pt>
                <c:pt idx="3">
                  <c:v>0.70490312016737899</c:v>
                </c:pt>
                <c:pt idx="4">
                  <c:v>0.68771036113890605</c:v>
                </c:pt>
                <c:pt idx="5">
                  <c:v>0.70390248339852601</c:v>
                </c:pt>
                <c:pt idx="6">
                  <c:v>0.68288911125261498</c:v>
                </c:pt>
                <c:pt idx="7">
                  <c:v>0.689347766760665</c:v>
                </c:pt>
                <c:pt idx="8">
                  <c:v>0.68652779041208001</c:v>
                </c:pt>
                <c:pt idx="9">
                  <c:v>0.69089420540343804</c:v>
                </c:pt>
                <c:pt idx="10">
                  <c:v>0.68989356863458495</c:v>
                </c:pt>
                <c:pt idx="11">
                  <c:v>0.68643682343309298</c:v>
                </c:pt>
                <c:pt idx="12">
                  <c:v>0.67734012553443101</c:v>
                </c:pt>
                <c:pt idx="13">
                  <c:v>0.68279814427362795</c:v>
                </c:pt>
                <c:pt idx="14">
                  <c:v>0.68698262530701304</c:v>
                </c:pt>
                <c:pt idx="15">
                  <c:v>0.68461748385336096</c:v>
                </c:pt>
                <c:pt idx="16">
                  <c:v>0.67925043209314995</c:v>
                </c:pt>
                <c:pt idx="17">
                  <c:v>0.65559901755662697</c:v>
                </c:pt>
                <c:pt idx="18">
                  <c:v>0.67879559719821703</c:v>
                </c:pt>
                <c:pt idx="19">
                  <c:v>0.678340762303283</c:v>
                </c:pt>
                <c:pt idx="20">
                  <c:v>0.67897753115618997</c:v>
                </c:pt>
                <c:pt idx="21">
                  <c:v>0.66296734285454295</c:v>
                </c:pt>
                <c:pt idx="22">
                  <c:v>0.67333757845901898</c:v>
                </c:pt>
                <c:pt idx="23">
                  <c:v>0.66997180023651404</c:v>
                </c:pt>
                <c:pt idx="24">
                  <c:v>0.66951696534158101</c:v>
                </c:pt>
                <c:pt idx="25">
                  <c:v>0.67297371054307198</c:v>
                </c:pt>
                <c:pt idx="26">
                  <c:v>0.67179113981624605</c:v>
                </c:pt>
                <c:pt idx="27">
                  <c:v>0.67306467752205901</c:v>
                </c:pt>
                <c:pt idx="28">
                  <c:v>0.67251887564813895</c:v>
                </c:pt>
                <c:pt idx="29">
                  <c:v>0.66978986627853998</c:v>
                </c:pt>
                <c:pt idx="30">
                  <c:v>0.67361047939597896</c:v>
                </c:pt>
                <c:pt idx="31">
                  <c:v>0.67051760211043299</c:v>
                </c:pt>
                <c:pt idx="32">
                  <c:v>0.66333121077048995</c:v>
                </c:pt>
                <c:pt idx="33">
                  <c:v>0.67188210679523297</c:v>
                </c:pt>
                <c:pt idx="34">
                  <c:v>0.66606022014008903</c:v>
                </c:pt>
                <c:pt idx="35">
                  <c:v>0.658873828800145</c:v>
                </c:pt>
                <c:pt idx="36">
                  <c:v>0.67006276721549995</c:v>
                </c:pt>
                <c:pt idx="37">
                  <c:v>0.67333757845901898</c:v>
                </c:pt>
                <c:pt idx="38">
                  <c:v>0.67033566815246004</c:v>
                </c:pt>
                <c:pt idx="39">
                  <c:v>0.67069953606840704</c:v>
                </c:pt>
                <c:pt idx="40">
                  <c:v>0.67042663513144696</c:v>
                </c:pt>
                <c:pt idx="41">
                  <c:v>0.65414354589283996</c:v>
                </c:pt>
                <c:pt idx="42">
                  <c:v>0.67151823887928597</c:v>
                </c:pt>
                <c:pt idx="43">
                  <c:v>0.67342854543800601</c:v>
                </c:pt>
                <c:pt idx="44">
                  <c:v>0.67624852178659101</c:v>
                </c:pt>
                <c:pt idx="45">
                  <c:v>0.66778859274083502</c:v>
                </c:pt>
                <c:pt idx="46">
                  <c:v>0.67060856908942001</c:v>
                </c:pt>
                <c:pt idx="47">
                  <c:v>0.66551441826616897</c:v>
                </c:pt>
                <c:pt idx="48">
                  <c:v>0.66787955971982105</c:v>
                </c:pt>
                <c:pt idx="49">
                  <c:v>0.66642408805603504</c:v>
                </c:pt>
              </c:numCache>
            </c:numRef>
          </c:val>
          <c:smooth val="0"/>
          <c:extLst>
            <c:ext xmlns:c16="http://schemas.microsoft.com/office/drawing/2014/chart" uri="{C3380CC4-5D6E-409C-BE32-E72D297353CC}">
              <c16:uniqueId val="{00000003-683B-4224-AB7B-7B93EF3694D7}"/>
            </c:ext>
          </c:extLst>
        </c:ser>
        <c:ser>
          <c:idx val="4"/>
          <c:order val="4"/>
          <c:tx>
            <c:strRef>
              <c:f>dev!$F$1</c:f>
              <c:strCache>
                <c:ptCount val="1"/>
                <c:pt idx="0">
                  <c:v>DPCNN</c:v>
                </c:pt>
              </c:strCache>
            </c:strRef>
          </c:tx>
          <c:spPr>
            <a:ln w="28575" cap="rnd">
              <a:solidFill>
                <a:schemeClr val="accent5"/>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dev!$F$2:$F$51</c:f>
              <c:numCache>
                <c:formatCode>General</c:formatCode>
                <c:ptCount val="50"/>
                <c:pt idx="0">
                  <c:v>0.66014736650595796</c:v>
                </c:pt>
                <c:pt idx="1">
                  <c:v>0.69389611570999699</c:v>
                </c:pt>
                <c:pt idx="2">
                  <c:v>0.705266988083325</c:v>
                </c:pt>
                <c:pt idx="3">
                  <c:v>0.705266988083325</c:v>
                </c:pt>
                <c:pt idx="4">
                  <c:v>0.699263167470208</c:v>
                </c:pt>
                <c:pt idx="5">
                  <c:v>0.70699536068407098</c:v>
                </c:pt>
                <c:pt idx="6">
                  <c:v>0.701719275902847</c:v>
                </c:pt>
                <c:pt idx="7">
                  <c:v>0.70271991267169998</c:v>
                </c:pt>
                <c:pt idx="8">
                  <c:v>0.69844446465932797</c:v>
                </c:pt>
                <c:pt idx="9">
                  <c:v>0.69626125716364895</c:v>
                </c:pt>
                <c:pt idx="10">
                  <c:v>0.69071227144546499</c:v>
                </c:pt>
                <c:pt idx="11">
                  <c:v>0.69025743655053196</c:v>
                </c:pt>
                <c:pt idx="12">
                  <c:v>0.68334394614754801</c:v>
                </c:pt>
                <c:pt idx="13">
                  <c:v>0.68334394614754801</c:v>
                </c:pt>
                <c:pt idx="14">
                  <c:v>0.66733375784590199</c:v>
                </c:pt>
                <c:pt idx="15">
                  <c:v>0.67433821522787196</c:v>
                </c:pt>
                <c:pt idx="16">
                  <c:v>0.675520785954698</c:v>
                </c:pt>
                <c:pt idx="17">
                  <c:v>0.67215500773219305</c:v>
                </c:pt>
                <c:pt idx="18">
                  <c:v>0.67361047939597896</c:v>
                </c:pt>
                <c:pt idx="19">
                  <c:v>0.66860729555171405</c:v>
                </c:pt>
                <c:pt idx="20">
                  <c:v>0.66778859274083502</c:v>
                </c:pt>
                <c:pt idx="21">
                  <c:v>0.66378604566542299</c:v>
                </c:pt>
                <c:pt idx="22">
                  <c:v>0.661693805148731</c:v>
                </c:pt>
                <c:pt idx="23">
                  <c:v>0.665969253161102</c:v>
                </c:pt>
                <c:pt idx="24">
                  <c:v>0.66214864004366403</c:v>
                </c:pt>
                <c:pt idx="25">
                  <c:v>0.66578731920312895</c:v>
                </c:pt>
                <c:pt idx="26">
                  <c:v>0.66214864004366403</c:v>
                </c:pt>
                <c:pt idx="27">
                  <c:v>0.66287637587555703</c:v>
                </c:pt>
                <c:pt idx="28">
                  <c:v>0.66342217774947698</c:v>
                </c:pt>
                <c:pt idx="29">
                  <c:v>0.66669698899299501</c:v>
                </c:pt>
                <c:pt idx="30">
                  <c:v>0.65941963067406495</c:v>
                </c:pt>
                <c:pt idx="31">
                  <c:v>0.66032930046393101</c:v>
                </c:pt>
                <c:pt idx="32">
                  <c:v>0.65705448922041298</c:v>
                </c:pt>
                <c:pt idx="33">
                  <c:v>0.66032930046393101</c:v>
                </c:pt>
                <c:pt idx="34">
                  <c:v>0.65741835713635899</c:v>
                </c:pt>
                <c:pt idx="35">
                  <c:v>0.65941963067406495</c:v>
                </c:pt>
                <c:pt idx="36">
                  <c:v>0.65996543254798501</c:v>
                </c:pt>
                <c:pt idx="37">
                  <c:v>0.66178477212771702</c:v>
                </c:pt>
                <c:pt idx="38">
                  <c:v>0.65423451287182699</c:v>
                </c:pt>
                <c:pt idx="39">
                  <c:v>0.65832802692622505</c:v>
                </c:pt>
                <c:pt idx="40">
                  <c:v>0.65277904120804098</c:v>
                </c:pt>
                <c:pt idx="41">
                  <c:v>0.65941963067406495</c:v>
                </c:pt>
                <c:pt idx="42">
                  <c:v>0.65559901755662697</c:v>
                </c:pt>
                <c:pt idx="43">
                  <c:v>0.65132356954425497</c:v>
                </c:pt>
                <c:pt idx="44">
                  <c:v>0.65669062130446598</c:v>
                </c:pt>
                <c:pt idx="45">
                  <c:v>0.65969253161102503</c:v>
                </c:pt>
                <c:pt idx="46">
                  <c:v>0.65659965432547895</c:v>
                </c:pt>
                <c:pt idx="47">
                  <c:v>0.65259710725006803</c:v>
                </c:pt>
                <c:pt idx="48">
                  <c:v>0.65341581006094696</c:v>
                </c:pt>
                <c:pt idx="49">
                  <c:v>0.65687255526243904</c:v>
                </c:pt>
              </c:numCache>
            </c:numRef>
          </c:val>
          <c:smooth val="0"/>
          <c:extLst>
            <c:ext xmlns:c16="http://schemas.microsoft.com/office/drawing/2014/chart" uri="{C3380CC4-5D6E-409C-BE32-E72D297353CC}">
              <c16:uniqueId val="{00000004-683B-4224-AB7B-7B93EF3694D7}"/>
            </c:ext>
          </c:extLst>
        </c:ser>
        <c:ser>
          <c:idx val="5"/>
          <c:order val="5"/>
          <c:tx>
            <c:strRef>
              <c:f>dev!$G$1</c:f>
              <c:strCache>
                <c:ptCount val="1"/>
                <c:pt idx="0">
                  <c:v>Transformer</c:v>
                </c:pt>
              </c:strCache>
            </c:strRef>
          </c:tx>
          <c:spPr>
            <a:ln w="28575" cap="rnd">
              <a:solidFill>
                <a:schemeClr val="accent6"/>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dev!$G$2:$G$51</c:f>
              <c:numCache>
                <c:formatCode>General</c:formatCode>
                <c:ptCount val="50"/>
                <c:pt idx="0">
                  <c:v>0.26016555990175499</c:v>
                </c:pt>
                <c:pt idx="1">
                  <c:v>0.39879923587737598</c:v>
                </c:pt>
                <c:pt idx="2">
                  <c:v>0.501228054216319</c:v>
                </c:pt>
                <c:pt idx="3">
                  <c:v>0.50741380878741005</c:v>
                </c:pt>
                <c:pt idx="4">
                  <c:v>0.60374783953424904</c:v>
                </c:pt>
                <c:pt idx="5">
                  <c:v>0.62958246156645103</c:v>
                </c:pt>
                <c:pt idx="6">
                  <c:v>0.62621668334394598</c:v>
                </c:pt>
                <c:pt idx="7">
                  <c:v>0.64550168288911103</c:v>
                </c:pt>
                <c:pt idx="8">
                  <c:v>0.61675611752933601</c:v>
                </c:pt>
                <c:pt idx="9">
                  <c:v>0.665605385245156</c:v>
                </c:pt>
                <c:pt idx="10">
                  <c:v>0.661693805148731</c:v>
                </c:pt>
                <c:pt idx="11">
                  <c:v>0.65141453652324199</c:v>
                </c:pt>
                <c:pt idx="12">
                  <c:v>0.66888019648867403</c:v>
                </c:pt>
                <c:pt idx="13">
                  <c:v>0.67406531429091199</c:v>
                </c:pt>
                <c:pt idx="14">
                  <c:v>0.66851632857272802</c:v>
                </c:pt>
                <c:pt idx="15">
                  <c:v>0.67724915855544399</c:v>
                </c:pt>
                <c:pt idx="16">
                  <c:v>0.672700809606113</c:v>
                </c:pt>
                <c:pt idx="17">
                  <c:v>0.67088147002637999</c:v>
                </c:pt>
                <c:pt idx="18">
                  <c:v>0.68407168197944102</c:v>
                </c:pt>
                <c:pt idx="19">
                  <c:v>0.68343491312653504</c:v>
                </c:pt>
                <c:pt idx="20">
                  <c:v>0.67406531429091199</c:v>
                </c:pt>
                <c:pt idx="21">
                  <c:v>0.672336941690166</c:v>
                </c:pt>
                <c:pt idx="22">
                  <c:v>0.68607295551714698</c:v>
                </c:pt>
                <c:pt idx="23">
                  <c:v>0.68407168197944102</c:v>
                </c:pt>
                <c:pt idx="24">
                  <c:v>0.68689165832802601</c:v>
                </c:pt>
                <c:pt idx="25">
                  <c:v>0.69234967706722395</c:v>
                </c:pt>
                <c:pt idx="26">
                  <c:v>0.68962066769762498</c:v>
                </c:pt>
                <c:pt idx="27">
                  <c:v>0.69153097425634402</c:v>
                </c:pt>
                <c:pt idx="28">
                  <c:v>0.69016646957154504</c:v>
                </c:pt>
                <c:pt idx="29">
                  <c:v>0.68780132811789296</c:v>
                </c:pt>
                <c:pt idx="30">
                  <c:v>0.69262257800418403</c:v>
                </c:pt>
                <c:pt idx="31">
                  <c:v>0.69234967706722395</c:v>
                </c:pt>
                <c:pt idx="32">
                  <c:v>0.69080323842445102</c:v>
                </c:pt>
                <c:pt idx="33">
                  <c:v>0.69653415810060904</c:v>
                </c:pt>
                <c:pt idx="34">
                  <c:v>0.69371418175202404</c:v>
                </c:pt>
                <c:pt idx="35">
                  <c:v>0.69398708268898301</c:v>
                </c:pt>
                <c:pt idx="36">
                  <c:v>0.69798962976439505</c:v>
                </c:pt>
                <c:pt idx="37">
                  <c:v>0.69944510142818095</c:v>
                </c:pt>
                <c:pt idx="38">
                  <c:v>0.695715455289729</c:v>
                </c:pt>
                <c:pt idx="39">
                  <c:v>0.691803875193304</c:v>
                </c:pt>
                <c:pt idx="40">
                  <c:v>0.69425998362594299</c:v>
                </c:pt>
                <c:pt idx="41">
                  <c:v>0.70271991267169998</c:v>
                </c:pt>
                <c:pt idx="42">
                  <c:v>0.69134904029837096</c:v>
                </c:pt>
                <c:pt idx="43">
                  <c:v>0.69762576184844904</c:v>
                </c:pt>
                <c:pt idx="44">
                  <c:v>0.70199217683980697</c:v>
                </c:pt>
                <c:pt idx="45">
                  <c:v>0.69944510142818095</c:v>
                </c:pt>
                <c:pt idx="46">
                  <c:v>0.699263167470208</c:v>
                </c:pt>
                <c:pt idx="47">
                  <c:v>0.69262257800418403</c:v>
                </c:pt>
                <c:pt idx="48">
                  <c:v>0.69471481852087602</c:v>
                </c:pt>
                <c:pt idx="49">
                  <c:v>0.70035477121804701</c:v>
                </c:pt>
              </c:numCache>
            </c:numRef>
          </c:val>
          <c:smooth val="0"/>
          <c:extLst>
            <c:ext xmlns:c16="http://schemas.microsoft.com/office/drawing/2014/chart" uri="{C3380CC4-5D6E-409C-BE32-E72D297353CC}">
              <c16:uniqueId val="{00000005-683B-4224-AB7B-7B93EF3694D7}"/>
            </c:ext>
          </c:extLst>
        </c:ser>
        <c:ser>
          <c:idx val="6"/>
          <c:order val="6"/>
          <c:tx>
            <c:strRef>
              <c:f>dev!$H$1</c:f>
              <c:strCache>
                <c:ptCount val="1"/>
                <c:pt idx="0">
                  <c:v>fastText</c:v>
                </c:pt>
              </c:strCache>
            </c:strRef>
          </c:tx>
          <c:spPr>
            <a:ln w="28575" cap="rnd">
              <a:solidFill>
                <a:schemeClr val="accent1">
                  <a:lumMod val="60000"/>
                </a:schemeClr>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dev!$H$2:$H$51</c:f>
              <c:numCache>
                <c:formatCode>General</c:formatCode>
                <c:ptCount val="50"/>
                <c:pt idx="0">
                  <c:v>0.37487492040389297</c:v>
                </c:pt>
                <c:pt idx="1">
                  <c:v>0.48539979987264598</c:v>
                </c:pt>
                <c:pt idx="2">
                  <c:v>0.54498317110888705</c:v>
                </c:pt>
                <c:pt idx="3">
                  <c:v>0.59055762758118802</c:v>
                </c:pt>
                <c:pt idx="4">
                  <c:v>0.59738015100518504</c:v>
                </c:pt>
                <c:pt idx="5">
                  <c:v>0.61993996179386801</c:v>
                </c:pt>
                <c:pt idx="6">
                  <c:v>0.62694441917583899</c:v>
                </c:pt>
                <c:pt idx="7">
                  <c:v>0.63331210770490298</c:v>
                </c:pt>
                <c:pt idx="8">
                  <c:v>0.63967979623396698</c:v>
                </c:pt>
                <c:pt idx="9">
                  <c:v>0.64877649413262894</c:v>
                </c:pt>
                <c:pt idx="10">
                  <c:v>0.65459838078777399</c:v>
                </c:pt>
                <c:pt idx="11">
                  <c:v>0.651778404439188</c:v>
                </c:pt>
                <c:pt idx="12">
                  <c:v>0.65732739015737196</c:v>
                </c:pt>
                <c:pt idx="13">
                  <c:v>0.65960156463203801</c:v>
                </c:pt>
                <c:pt idx="14">
                  <c:v>0.66324024379150304</c:v>
                </c:pt>
                <c:pt idx="15">
                  <c:v>0.66451378149731599</c:v>
                </c:pt>
                <c:pt idx="16">
                  <c:v>0.66633312107704901</c:v>
                </c:pt>
                <c:pt idx="17">
                  <c:v>0.66960793232056703</c:v>
                </c:pt>
                <c:pt idx="18">
                  <c:v>0.66669698899299501</c:v>
                </c:pt>
                <c:pt idx="19">
                  <c:v>0.66733375784590199</c:v>
                </c:pt>
                <c:pt idx="20">
                  <c:v>0.66888019648867403</c:v>
                </c:pt>
                <c:pt idx="21">
                  <c:v>0.669153097425634</c:v>
                </c:pt>
                <c:pt idx="22">
                  <c:v>0.67379241335395201</c:v>
                </c:pt>
                <c:pt idx="23">
                  <c:v>0.67115437096333996</c:v>
                </c:pt>
                <c:pt idx="24">
                  <c:v>0.67433821522787196</c:v>
                </c:pt>
                <c:pt idx="25">
                  <c:v>0.67542981897571097</c:v>
                </c:pt>
                <c:pt idx="26">
                  <c:v>0.67333757845901898</c:v>
                </c:pt>
                <c:pt idx="27">
                  <c:v>0.672700809606113</c:v>
                </c:pt>
                <c:pt idx="28">
                  <c:v>0.67260984262712598</c:v>
                </c:pt>
                <c:pt idx="29">
                  <c:v>0.67542981897571097</c:v>
                </c:pt>
                <c:pt idx="30">
                  <c:v>0.67379241335395201</c:v>
                </c:pt>
                <c:pt idx="31">
                  <c:v>0.67342854543800601</c:v>
                </c:pt>
                <c:pt idx="32">
                  <c:v>0.67297371054307198</c:v>
                </c:pt>
                <c:pt idx="33">
                  <c:v>0.67879559719821703</c:v>
                </c:pt>
                <c:pt idx="34">
                  <c:v>0.67615755480760398</c:v>
                </c:pt>
                <c:pt idx="35">
                  <c:v>0.67461111616483205</c:v>
                </c:pt>
                <c:pt idx="36">
                  <c:v>0.67579368689165797</c:v>
                </c:pt>
                <c:pt idx="37">
                  <c:v>0.67852269626125705</c:v>
                </c:pt>
                <c:pt idx="38">
                  <c:v>0.67561175293368503</c:v>
                </c:pt>
                <c:pt idx="39">
                  <c:v>0.67506595105976497</c:v>
                </c:pt>
                <c:pt idx="40">
                  <c:v>0.67824979532429697</c:v>
                </c:pt>
                <c:pt idx="41">
                  <c:v>0.67797689438733699</c:v>
                </c:pt>
                <c:pt idx="42">
                  <c:v>0.67615755480760398</c:v>
                </c:pt>
                <c:pt idx="43">
                  <c:v>0.67815882834531005</c:v>
                </c:pt>
                <c:pt idx="44">
                  <c:v>0.67688529063949698</c:v>
                </c:pt>
                <c:pt idx="45">
                  <c:v>0.68116073865186899</c:v>
                </c:pt>
                <c:pt idx="46">
                  <c:v>0.67715819157645696</c:v>
                </c:pt>
                <c:pt idx="47">
                  <c:v>0.67761302647138999</c:v>
                </c:pt>
                <c:pt idx="48">
                  <c:v>0.682252342399708</c:v>
                </c:pt>
                <c:pt idx="49">
                  <c:v>0.67952333303011003</c:v>
                </c:pt>
              </c:numCache>
            </c:numRef>
          </c:val>
          <c:smooth val="0"/>
          <c:extLst>
            <c:ext xmlns:c16="http://schemas.microsoft.com/office/drawing/2014/chart" uri="{C3380CC4-5D6E-409C-BE32-E72D297353CC}">
              <c16:uniqueId val="{00000006-683B-4224-AB7B-7B93EF3694D7}"/>
            </c:ext>
          </c:extLst>
        </c:ser>
        <c:ser>
          <c:idx val="7"/>
          <c:order val="7"/>
          <c:tx>
            <c:strRef>
              <c:f>dev!$I$1</c:f>
              <c:strCache>
                <c:ptCount val="1"/>
                <c:pt idx="0">
                  <c:v>bert</c:v>
                </c:pt>
              </c:strCache>
            </c:strRef>
          </c:tx>
          <c:spPr>
            <a:ln w="28575" cap="rnd">
              <a:solidFill>
                <a:schemeClr val="accent2">
                  <a:lumMod val="60000"/>
                </a:schemeClr>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dev!$I$2:$I$51</c:f>
              <c:numCache>
                <c:formatCode>General</c:formatCode>
                <c:ptCount val="50"/>
                <c:pt idx="0">
                  <c:v>0.71490948785590802</c:v>
                </c:pt>
                <c:pt idx="1">
                  <c:v>0.72964613845174198</c:v>
                </c:pt>
                <c:pt idx="2">
                  <c:v>0.73355771854816698</c:v>
                </c:pt>
                <c:pt idx="3">
                  <c:v>0.73046484126262101</c:v>
                </c:pt>
                <c:pt idx="4">
                  <c:v>0.72910033657782203</c:v>
                </c:pt>
                <c:pt idx="5">
                  <c:v>0.72719003001910298</c:v>
                </c:pt>
                <c:pt idx="6">
                  <c:v>0.72200491221686502</c:v>
                </c:pt>
                <c:pt idx="7">
                  <c:v>0.715910124624761</c:v>
                </c:pt>
                <c:pt idx="8">
                  <c:v>0.70981533703265698</c:v>
                </c:pt>
                <c:pt idx="9">
                  <c:v>0.70590375693623197</c:v>
                </c:pt>
                <c:pt idx="10">
                  <c:v>0.71072500682252304</c:v>
                </c:pt>
                <c:pt idx="11">
                  <c:v>0.71045210588556296</c:v>
                </c:pt>
                <c:pt idx="12">
                  <c:v>0.70135540798689999</c:v>
                </c:pt>
                <c:pt idx="13">
                  <c:v>0.69880833257527497</c:v>
                </c:pt>
                <c:pt idx="14">
                  <c:v>0.69871736559628805</c:v>
                </c:pt>
                <c:pt idx="15">
                  <c:v>0.70135540798689999</c:v>
                </c:pt>
                <c:pt idx="16">
                  <c:v>0.69480578549986305</c:v>
                </c:pt>
                <c:pt idx="17">
                  <c:v>0.69007550259255801</c:v>
                </c:pt>
                <c:pt idx="18">
                  <c:v>0.69653415810060904</c:v>
                </c:pt>
                <c:pt idx="19">
                  <c:v>0.69798962976439505</c:v>
                </c:pt>
                <c:pt idx="20">
                  <c:v>0.688983898844719</c:v>
                </c:pt>
                <c:pt idx="21">
                  <c:v>0.69171290821431797</c:v>
                </c:pt>
                <c:pt idx="22">
                  <c:v>0.69316837987810398</c:v>
                </c:pt>
                <c:pt idx="23">
                  <c:v>0.69953606840716798</c:v>
                </c:pt>
                <c:pt idx="24">
                  <c:v>0.69280451196215698</c:v>
                </c:pt>
                <c:pt idx="25">
                  <c:v>0.69526062039479597</c:v>
                </c:pt>
                <c:pt idx="26">
                  <c:v>0.69626125716364895</c:v>
                </c:pt>
                <c:pt idx="27">
                  <c:v>0.69780769580642199</c:v>
                </c:pt>
                <c:pt idx="28">
                  <c:v>0.69425998362594299</c:v>
                </c:pt>
                <c:pt idx="29">
                  <c:v>0.692167743109251</c:v>
                </c:pt>
                <c:pt idx="30">
                  <c:v>0.69762576184844904</c:v>
                </c:pt>
                <c:pt idx="31">
                  <c:v>0.69826253070135502</c:v>
                </c:pt>
                <c:pt idx="32">
                  <c:v>0.69080323842445102</c:v>
                </c:pt>
                <c:pt idx="33">
                  <c:v>0.69589738924770295</c:v>
                </c:pt>
                <c:pt idx="34">
                  <c:v>0.69134904029837096</c:v>
                </c:pt>
                <c:pt idx="35">
                  <c:v>0.69771672882743496</c:v>
                </c:pt>
                <c:pt idx="36">
                  <c:v>0.69844446465932797</c:v>
                </c:pt>
                <c:pt idx="37">
                  <c:v>0.69835349768034205</c:v>
                </c:pt>
                <c:pt idx="38">
                  <c:v>0.69789866278540802</c:v>
                </c:pt>
                <c:pt idx="39">
                  <c:v>0.69980896934412795</c:v>
                </c:pt>
                <c:pt idx="40">
                  <c:v>0.69435095060493002</c:v>
                </c:pt>
                <c:pt idx="41">
                  <c:v>0.69544255435276903</c:v>
                </c:pt>
                <c:pt idx="42">
                  <c:v>0.69653415810060904</c:v>
                </c:pt>
                <c:pt idx="43">
                  <c:v>0.69416901664695696</c:v>
                </c:pt>
                <c:pt idx="44">
                  <c:v>0.69880833257527497</c:v>
                </c:pt>
                <c:pt idx="45">
                  <c:v>0.70090057309196696</c:v>
                </c:pt>
                <c:pt idx="46">
                  <c:v>0.69871736559628805</c:v>
                </c:pt>
                <c:pt idx="47">
                  <c:v>0.69835349768034205</c:v>
                </c:pt>
                <c:pt idx="48">
                  <c:v>0.69198580915127805</c:v>
                </c:pt>
                <c:pt idx="49">
                  <c:v>0.69316837987810398</c:v>
                </c:pt>
              </c:numCache>
            </c:numRef>
          </c:val>
          <c:smooth val="0"/>
          <c:extLst>
            <c:ext xmlns:c16="http://schemas.microsoft.com/office/drawing/2014/chart" uri="{C3380CC4-5D6E-409C-BE32-E72D297353CC}">
              <c16:uniqueId val="{00000007-683B-4224-AB7B-7B93EF3694D7}"/>
            </c:ext>
          </c:extLst>
        </c:ser>
        <c:ser>
          <c:idx val="8"/>
          <c:order val="8"/>
          <c:tx>
            <c:strRef>
              <c:f>dev!$J$1</c:f>
              <c:strCache>
                <c:ptCount val="1"/>
                <c:pt idx="0">
                  <c:v>IndBert</c:v>
                </c:pt>
              </c:strCache>
            </c:strRef>
          </c:tx>
          <c:spPr>
            <a:ln w="28575" cap="rnd">
              <a:solidFill>
                <a:schemeClr val="accent3">
                  <a:lumMod val="60000"/>
                </a:schemeClr>
              </a:solidFill>
              <a:round/>
            </a:ln>
            <a:effectLst/>
          </c:spPr>
          <c:marker>
            <c:symbol val="none"/>
          </c:marker>
          <c:cat>
            <c:strRef>
              <c:f>dev!$A$2:$A$51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dev!$J$2:$J$51</c:f>
              <c:numCache>
                <c:formatCode>General</c:formatCode>
                <c:ptCount val="50"/>
                <c:pt idx="0">
                  <c:v>0.71963977076321295</c:v>
                </c:pt>
                <c:pt idx="1">
                  <c:v>0.73273901573728695</c:v>
                </c:pt>
                <c:pt idx="2">
                  <c:v>0.73819703447648499</c:v>
                </c:pt>
                <c:pt idx="3">
                  <c:v>0.73346675156917995</c:v>
                </c:pt>
                <c:pt idx="4">
                  <c:v>0.73437642135904602</c:v>
                </c:pt>
                <c:pt idx="5">
                  <c:v>0.72446102064950402</c:v>
                </c:pt>
                <c:pt idx="6">
                  <c:v>0.72336941690166401</c:v>
                </c:pt>
                <c:pt idx="7">
                  <c:v>0.71218047848630905</c:v>
                </c:pt>
                <c:pt idx="8">
                  <c:v>0.70708632766305801</c:v>
                </c:pt>
                <c:pt idx="9">
                  <c:v>0.70499408714636502</c:v>
                </c:pt>
                <c:pt idx="10">
                  <c:v>0.70735922860001799</c:v>
                </c:pt>
                <c:pt idx="11">
                  <c:v>0.70190120986082005</c:v>
                </c:pt>
                <c:pt idx="12">
                  <c:v>0.70399345037751204</c:v>
                </c:pt>
                <c:pt idx="13">
                  <c:v>0.70153734194487405</c:v>
                </c:pt>
                <c:pt idx="14">
                  <c:v>0.70108250704994002</c:v>
                </c:pt>
                <c:pt idx="15">
                  <c:v>0.69444191758391705</c:v>
                </c:pt>
                <c:pt idx="16">
                  <c:v>0.69043937050850501</c:v>
                </c:pt>
                <c:pt idx="17">
                  <c:v>0.69289547894114401</c:v>
                </c:pt>
                <c:pt idx="18">
                  <c:v>0.69953606840716798</c:v>
                </c:pt>
                <c:pt idx="19">
                  <c:v>0.69389611570999699</c:v>
                </c:pt>
                <c:pt idx="20">
                  <c:v>0.69707995997452898</c:v>
                </c:pt>
                <c:pt idx="21">
                  <c:v>0.69598835622668898</c:v>
                </c:pt>
                <c:pt idx="22">
                  <c:v>0.70017283726007395</c:v>
                </c:pt>
                <c:pt idx="23">
                  <c:v>0.696079323205676</c:v>
                </c:pt>
                <c:pt idx="24">
                  <c:v>0.69362321477303701</c:v>
                </c:pt>
                <c:pt idx="25">
                  <c:v>0.69244064404621097</c:v>
                </c:pt>
                <c:pt idx="26">
                  <c:v>0.69380514873100996</c:v>
                </c:pt>
                <c:pt idx="27">
                  <c:v>0.69753479486946202</c:v>
                </c:pt>
                <c:pt idx="28">
                  <c:v>0.69171290821431797</c:v>
                </c:pt>
                <c:pt idx="29">
                  <c:v>0.69407804966797004</c:v>
                </c:pt>
                <c:pt idx="30">
                  <c:v>0.69507868643682302</c:v>
                </c:pt>
                <c:pt idx="31">
                  <c:v>0.69562448831074297</c:v>
                </c:pt>
                <c:pt idx="32">
                  <c:v>0.69826253070135502</c:v>
                </c:pt>
                <c:pt idx="33">
                  <c:v>0.69680705903756901</c:v>
                </c:pt>
                <c:pt idx="34">
                  <c:v>0.69435095060493002</c:v>
                </c:pt>
                <c:pt idx="35">
                  <c:v>0.692167743109251</c:v>
                </c:pt>
                <c:pt idx="36">
                  <c:v>0.69444191758391705</c:v>
                </c:pt>
                <c:pt idx="37">
                  <c:v>0.69871736559628805</c:v>
                </c:pt>
                <c:pt idx="38">
                  <c:v>0.69562448831074297</c:v>
                </c:pt>
                <c:pt idx="39">
                  <c:v>0.695715455289729</c:v>
                </c:pt>
                <c:pt idx="40">
                  <c:v>0.69635222414263598</c:v>
                </c:pt>
                <c:pt idx="41">
                  <c:v>0.69353224779404998</c:v>
                </c:pt>
                <c:pt idx="42">
                  <c:v>0.69653415810060904</c:v>
                </c:pt>
                <c:pt idx="43">
                  <c:v>0.69653415810060904</c:v>
                </c:pt>
                <c:pt idx="44">
                  <c:v>0.70008187028108704</c:v>
                </c:pt>
                <c:pt idx="45">
                  <c:v>0.69826253070135502</c:v>
                </c:pt>
                <c:pt idx="46">
                  <c:v>0.69635222414263598</c:v>
                </c:pt>
                <c:pt idx="47">
                  <c:v>0.69644319112162201</c:v>
                </c:pt>
                <c:pt idx="48">
                  <c:v>0.69644319112162201</c:v>
                </c:pt>
                <c:pt idx="49">
                  <c:v>0.698535431638315</c:v>
                </c:pt>
              </c:numCache>
            </c:numRef>
          </c:val>
          <c:smooth val="0"/>
          <c:extLst>
            <c:ext xmlns:c16="http://schemas.microsoft.com/office/drawing/2014/chart" uri="{C3380CC4-5D6E-409C-BE32-E72D297353CC}">
              <c16:uniqueId val="{00000008-683B-4224-AB7B-7B93EF3694D7}"/>
            </c:ext>
          </c:extLst>
        </c:ser>
        <c:dLbls>
          <c:showLegendKey val="0"/>
          <c:showVal val="0"/>
          <c:showCatName val="0"/>
          <c:showSerName val="0"/>
          <c:showPercent val="0"/>
          <c:showBubbleSize val="0"/>
        </c:dLbls>
        <c:smooth val="0"/>
        <c:axId val="1914501759"/>
        <c:axId val="1917876879"/>
      </c:lineChart>
      <c:catAx>
        <c:axId val="191450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17876879"/>
        <c:crosses val="autoZero"/>
        <c:auto val="1"/>
        <c:lblAlgn val="ctr"/>
        <c:lblOffset val="100"/>
        <c:noMultiLvlLbl val="0"/>
      </c:catAx>
      <c:valAx>
        <c:axId val="1917876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14501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loss!$B$1</c:f>
              <c:strCache>
                <c:ptCount val="1"/>
                <c:pt idx="0">
                  <c:v>TextRNN</c:v>
                </c:pt>
              </c:strCache>
            </c:strRef>
          </c:tx>
          <c:spPr>
            <a:ln w="28575" cap="rnd">
              <a:solidFill>
                <a:schemeClr val="accent1"/>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loss!$B$2:$B$51</c:f>
              <c:numCache>
                <c:formatCode>General</c:formatCode>
                <c:ptCount val="50"/>
                <c:pt idx="0">
                  <c:v>2225.8775007724698</c:v>
                </c:pt>
                <c:pt idx="1">
                  <c:v>2220.1378772258699</c:v>
                </c:pt>
                <c:pt idx="2">
                  <c:v>2219.1504673957802</c:v>
                </c:pt>
                <c:pt idx="3">
                  <c:v>2218.6879794597598</c:v>
                </c:pt>
                <c:pt idx="4">
                  <c:v>2160.1261327266602</c:v>
                </c:pt>
                <c:pt idx="5">
                  <c:v>1773.8177485465999</c:v>
                </c:pt>
                <c:pt idx="6">
                  <c:v>1298.15906786918</c:v>
                </c:pt>
                <c:pt idx="7">
                  <c:v>986.70555838942505</c:v>
                </c:pt>
                <c:pt idx="8">
                  <c:v>858.81072175502698</c:v>
                </c:pt>
                <c:pt idx="9">
                  <c:v>789.92096662521305</c:v>
                </c:pt>
                <c:pt idx="10">
                  <c:v>741.51365864276795</c:v>
                </c:pt>
                <c:pt idx="11">
                  <c:v>708.35631817579201</c:v>
                </c:pt>
                <c:pt idx="12">
                  <c:v>677.91715908050503</c:v>
                </c:pt>
                <c:pt idx="13">
                  <c:v>650.16323915123905</c:v>
                </c:pt>
                <c:pt idx="14">
                  <c:v>632.86480289697602</c:v>
                </c:pt>
                <c:pt idx="15">
                  <c:v>615.34485310315995</c:v>
                </c:pt>
                <c:pt idx="16">
                  <c:v>591.91601377725601</c:v>
                </c:pt>
                <c:pt idx="17">
                  <c:v>571.66790115833203</c:v>
                </c:pt>
                <c:pt idx="18">
                  <c:v>558.92552855610802</c:v>
                </c:pt>
                <c:pt idx="19">
                  <c:v>542.67185223102501</c:v>
                </c:pt>
                <c:pt idx="20">
                  <c:v>527.18960472941399</c:v>
                </c:pt>
                <c:pt idx="21">
                  <c:v>514.68367245793297</c:v>
                </c:pt>
                <c:pt idx="22">
                  <c:v>500.08002644777298</c:v>
                </c:pt>
                <c:pt idx="23">
                  <c:v>486.35506735742001</c:v>
                </c:pt>
                <c:pt idx="24">
                  <c:v>475.66840013861599</c:v>
                </c:pt>
                <c:pt idx="25">
                  <c:v>462.18550354242302</c:v>
                </c:pt>
                <c:pt idx="26">
                  <c:v>449.52107697725199</c:v>
                </c:pt>
                <c:pt idx="27">
                  <c:v>444.07605849206402</c:v>
                </c:pt>
                <c:pt idx="28">
                  <c:v>434.49933835863999</c:v>
                </c:pt>
                <c:pt idx="29">
                  <c:v>426.199438512325</c:v>
                </c:pt>
                <c:pt idx="30">
                  <c:v>414.80733178555897</c:v>
                </c:pt>
                <c:pt idx="31">
                  <c:v>407.13734073936899</c:v>
                </c:pt>
                <c:pt idx="32">
                  <c:v>397.99754768610001</c:v>
                </c:pt>
                <c:pt idx="33">
                  <c:v>389.17123198509199</c:v>
                </c:pt>
                <c:pt idx="34">
                  <c:v>384.288388118147</c:v>
                </c:pt>
                <c:pt idx="35">
                  <c:v>374.53209471702502</c:v>
                </c:pt>
                <c:pt idx="36">
                  <c:v>369.76041939854599</c:v>
                </c:pt>
                <c:pt idx="37">
                  <c:v>360.24276739358902</c:v>
                </c:pt>
                <c:pt idx="38">
                  <c:v>354.85821515321697</c:v>
                </c:pt>
                <c:pt idx="39">
                  <c:v>347.84935206174799</c:v>
                </c:pt>
                <c:pt idx="40">
                  <c:v>342.95919091999502</c:v>
                </c:pt>
                <c:pt idx="41">
                  <c:v>333.61793584749103</c:v>
                </c:pt>
                <c:pt idx="42">
                  <c:v>329.39200235903201</c:v>
                </c:pt>
                <c:pt idx="43">
                  <c:v>330.04417584836398</c:v>
                </c:pt>
                <c:pt idx="44">
                  <c:v>317.63699832558598</c:v>
                </c:pt>
                <c:pt idx="45">
                  <c:v>315.65812085568899</c:v>
                </c:pt>
                <c:pt idx="46">
                  <c:v>317.88200673460898</c:v>
                </c:pt>
                <c:pt idx="47">
                  <c:v>317.36318513751002</c:v>
                </c:pt>
                <c:pt idx="48">
                  <c:v>307.845158234238</c:v>
                </c:pt>
                <c:pt idx="49">
                  <c:v>301.34930020570698</c:v>
                </c:pt>
              </c:numCache>
            </c:numRef>
          </c:val>
          <c:smooth val="0"/>
          <c:extLst>
            <c:ext xmlns:c16="http://schemas.microsoft.com/office/drawing/2014/chart" uri="{C3380CC4-5D6E-409C-BE32-E72D297353CC}">
              <c16:uniqueId val="{00000000-E743-4FE5-93B1-443444D7484E}"/>
            </c:ext>
          </c:extLst>
        </c:ser>
        <c:ser>
          <c:idx val="1"/>
          <c:order val="1"/>
          <c:tx>
            <c:strRef>
              <c:f>loss!$C$1</c:f>
              <c:strCache>
                <c:ptCount val="1"/>
                <c:pt idx="0">
                  <c:v>TextCNN</c:v>
                </c:pt>
              </c:strCache>
            </c:strRef>
          </c:tx>
          <c:spPr>
            <a:ln w="28575" cap="rnd">
              <a:solidFill>
                <a:schemeClr val="accent2"/>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loss!$C$2:$C$51</c:f>
              <c:numCache>
                <c:formatCode>General</c:formatCode>
                <c:ptCount val="50"/>
                <c:pt idx="0">
                  <c:v>1104.51544004678</c:v>
                </c:pt>
                <c:pt idx="1">
                  <c:v>873.74517697095803</c:v>
                </c:pt>
                <c:pt idx="2">
                  <c:v>818.764341950416</c:v>
                </c:pt>
                <c:pt idx="3">
                  <c:v>783.89299416541996</c:v>
                </c:pt>
                <c:pt idx="4">
                  <c:v>750.16082924604405</c:v>
                </c:pt>
                <c:pt idx="5">
                  <c:v>726.11728060245503</c:v>
                </c:pt>
                <c:pt idx="6">
                  <c:v>709.33456456661202</c:v>
                </c:pt>
                <c:pt idx="7">
                  <c:v>688.39578509330704</c:v>
                </c:pt>
                <c:pt idx="8">
                  <c:v>667.598516881465</c:v>
                </c:pt>
                <c:pt idx="9">
                  <c:v>648.02826350927296</c:v>
                </c:pt>
                <c:pt idx="10">
                  <c:v>636.086275830864</c:v>
                </c:pt>
                <c:pt idx="11">
                  <c:v>617.61922550201405</c:v>
                </c:pt>
                <c:pt idx="12">
                  <c:v>606.66323435306504</c:v>
                </c:pt>
                <c:pt idx="13">
                  <c:v>593.05648469924904</c:v>
                </c:pt>
                <c:pt idx="14">
                  <c:v>581.10403978824604</c:v>
                </c:pt>
                <c:pt idx="15">
                  <c:v>571.162955194711</c:v>
                </c:pt>
                <c:pt idx="16">
                  <c:v>560.08400693535805</c:v>
                </c:pt>
                <c:pt idx="17">
                  <c:v>554.54730203747704</c:v>
                </c:pt>
                <c:pt idx="18">
                  <c:v>544.81019431352604</c:v>
                </c:pt>
                <c:pt idx="19">
                  <c:v>535.27856299281098</c:v>
                </c:pt>
                <c:pt idx="20">
                  <c:v>527.42895010113705</c:v>
                </c:pt>
                <c:pt idx="21">
                  <c:v>525.12368422746601</c:v>
                </c:pt>
                <c:pt idx="22">
                  <c:v>516.11290431022599</c:v>
                </c:pt>
                <c:pt idx="23">
                  <c:v>507.81633940338997</c:v>
                </c:pt>
                <c:pt idx="24">
                  <c:v>501.452616356313</c:v>
                </c:pt>
                <c:pt idx="25">
                  <c:v>498.12235921085801</c:v>
                </c:pt>
                <c:pt idx="26">
                  <c:v>490.14943113922999</c:v>
                </c:pt>
                <c:pt idx="27">
                  <c:v>497.27104691416002</c:v>
                </c:pt>
                <c:pt idx="28">
                  <c:v>484.99916414916498</c:v>
                </c:pt>
                <c:pt idx="29">
                  <c:v>478.93678634613701</c:v>
                </c:pt>
                <c:pt idx="30">
                  <c:v>477.14856488630102</c:v>
                </c:pt>
                <c:pt idx="31">
                  <c:v>474.46413511037798</c:v>
                </c:pt>
                <c:pt idx="32">
                  <c:v>471.57583838701203</c:v>
                </c:pt>
                <c:pt idx="33">
                  <c:v>463.95245784521097</c:v>
                </c:pt>
                <c:pt idx="34">
                  <c:v>466.05660906434002</c:v>
                </c:pt>
                <c:pt idx="35">
                  <c:v>456.90866953134503</c:v>
                </c:pt>
                <c:pt idx="36">
                  <c:v>454.92700618505398</c:v>
                </c:pt>
                <c:pt idx="37">
                  <c:v>452.99183022975899</c:v>
                </c:pt>
                <c:pt idx="38">
                  <c:v>445.654961198568</c:v>
                </c:pt>
                <c:pt idx="39">
                  <c:v>444.12014007568303</c:v>
                </c:pt>
                <c:pt idx="40">
                  <c:v>442.61744347214699</c:v>
                </c:pt>
                <c:pt idx="41">
                  <c:v>444.87271478772101</c:v>
                </c:pt>
                <c:pt idx="42">
                  <c:v>443.01557616144402</c:v>
                </c:pt>
                <c:pt idx="43">
                  <c:v>434.27512097358698</c:v>
                </c:pt>
                <c:pt idx="44">
                  <c:v>431.18003201484601</c:v>
                </c:pt>
                <c:pt idx="45">
                  <c:v>429.91967771714502</c:v>
                </c:pt>
                <c:pt idx="46">
                  <c:v>427.09015971422099</c:v>
                </c:pt>
                <c:pt idx="47">
                  <c:v>428.83713927865</c:v>
                </c:pt>
                <c:pt idx="48">
                  <c:v>427.70455294847397</c:v>
                </c:pt>
                <c:pt idx="49">
                  <c:v>419.52767804265</c:v>
                </c:pt>
              </c:numCache>
            </c:numRef>
          </c:val>
          <c:smooth val="0"/>
          <c:extLst>
            <c:ext xmlns:c16="http://schemas.microsoft.com/office/drawing/2014/chart" uri="{C3380CC4-5D6E-409C-BE32-E72D297353CC}">
              <c16:uniqueId val="{00000001-E743-4FE5-93B1-443444D7484E}"/>
            </c:ext>
          </c:extLst>
        </c:ser>
        <c:ser>
          <c:idx val="2"/>
          <c:order val="2"/>
          <c:tx>
            <c:strRef>
              <c:f>loss!$D$1</c:f>
              <c:strCache>
                <c:ptCount val="1"/>
                <c:pt idx="0">
                  <c:v>TextRNN+Attention</c:v>
                </c:pt>
              </c:strCache>
            </c:strRef>
          </c:tx>
          <c:spPr>
            <a:ln w="28575" cap="rnd">
              <a:solidFill>
                <a:schemeClr val="accent3"/>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loss!$D$2:$D$51</c:f>
              <c:numCache>
                <c:formatCode>General</c:formatCode>
                <c:ptCount val="50"/>
                <c:pt idx="0">
                  <c:v>1153.33180660009</c:v>
                </c:pt>
                <c:pt idx="1">
                  <c:v>709.31165987253098</c:v>
                </c:pt>
                <c:pt idx="2">
                  <c:v>640.96403801441102</c:v>
                </c:pt>
                <c:pt idx="3">
                  <c:v>596.84859591722397</c:v>
                </c:pt>
                <c:pt idx="4">
                  <c:v>559.777557909488</c:v>
                </c:pt>
                <c:pt idx="5">
                  <c:v>525.31517609953801</c:v>
                </c:pt>
                <c:pt idx="6">
                  <c:v>491.18875964730898</c:v>
                </c:pt>
                <c:pt idx="7">
                  <c:v>460.02582222223202</c:v>
                </c:pt>
                <c:pt idx="8">
                  <c:v>430.747185707092</c:v>
                </c:pt>
                <c:pt idx="9">
                  <c:v>404.60371309518803</c:v>
                </c:pt>
                <c:pt idx="10">
                  <c:v>379.74487501382799</c:v>
                </c:pt>
                <c:pt idx="11">
                  <c:v>357.81417295336701</c:v>
                </c:pt>
                <c:pt idx="12">
                  <c:v>337.421515598893</c:v>
                </c:pt>
                <c:pt idx="13">
                  <c:v>318.84382122755</c:v>
                </c:pt>
                <c:pt idx="14">
                  <c:v>300.40248091518799</c:v>
                </c:pt>
                <c:pt idx="15">
                  <c:v>286.44394474476502</c:v>
                </c:pt>
                <c:pt idx="16">
                  <c:v>274.01257555186697</c:v>
                </c:pt>
                <c:pt idx="17">
                  <c:v>262.29998156428297</c:v>
                </c:pt>
                <c:pt idx="18">
                  <c:v>255.88561679422801</c:v>
                </c:pt>
                <c:pt idx="19">
                  <c:v>241.81540253758399</c:v>
                </c:pt>
                <c:pt idx="20">
                  <c:v>233.972329631447</c:v>
                </c:pt>
                <c:pt idx="21">
                  <c:v>223.432629860937</c:v>
                </c:pt>
                <c:pt idx="22">
                  <c:v>215.563968926668</c:v>
                </c:pt>
                <c:pt idx="23">
                  <c:v>214.278492428362</c:v>
                </c:pt>
                <c:pt idx="24">
                  <c:v>212.386849492788</c:v>
                </c:pt>
                <c:pt idx="25">
                  <c:v>195.71034574881099</c:v>
                </c:pt>
                <c:pt idx="26">
                  <c:v>191.16065461933599</c:v>
                </c:pt>
                <c:pt idx="27">
                  <c:v>193.75013571977601</c:v>
                </c:pt>
                <c:pt idx="28">
                  <c:v>190.48573451489199</c:v>
                </c:pt>
                <c:pt idx="29">
                  <c:v>183.07656081765799</c:v>
                </c:pt>
                <c:pt idx="30">
                  <c:v>180.589448198676</c:v>
                </c:pt>
                <c:pt idx="31">
                  <c:v>176.52721469255599</c:v>
                </c:pt>
                <c:pt idx="32">
                  <c:v>171.323652449995</c:v>
                </c:pt>
                <c:pt idx="33">
                  <c:v>168.138714060187</c:v>
                </c:pt>
                <c:pt idx="34">
                  <c:v>170.70726468414</c:v>
                </c:pt>
                <c:pt idx="35">
                  <c:v>171.10972061380701</c:v>
                </c:pt>
                <c:pt idx="36">
                  <c:v>159.51357588171899</c:v>
                </c:pt>
                <c:pt idx="37">
                  <c:v>157.87333400547499</c:v>
                </c:pt>
                <c:pt idx="38">
                  <c:v>162.39201849699</c:v>
                </c:pt>
                <c:pt idx="39">
                  <c:v>154.60442600911401</c:v>
                </c:pt>
                <c:pt idx="40">
                  <c:v>160.378373086452</c:v>
                </c:pt>
                <c:pt idx="41">
                  <c:v>154.54037450998999</c:v>
                </c:pt>
                <c:pt idx="42">
                  <c:v>150.95880034985001</c:v>
                </c:pt>
                <c:pt idx="43">
                  <c:v>147.981160700321</c:v>
                </c:pt>
                <c:pt idx="44">
                  <c:v>148.27366946637599</c:v>
                </c:pt>
                <c:pt idx="45">
                  <c:v>144.31225149706</c:v>
                </c:pt>
                <c:pt idx="46">
                  <c:v>149.508521191775</c:v>
                </c:pt>
                <c:pt idx="47">
                  <c:v>142.42669842764701</c:v>
                </c:pt>
                <c:pt idx="48">
                  <c:v>139.61808905005401</c:v>
                </c:pt>
                <c:pt idx="49">
                  <c:v>143.533392533659</c:v>
                </c:pt>
              </c:numCache>
            </c:numRef>
          </c:val>
          <c:smooth val="0"/>
          <c:extLst>
            <c:ext xmlns:c16="http://schemas.microsoft.com/office/drawing/2014/chart" uri="{C3380CC4-5D6E-409C-BE32-E72D297353CC}">
              <c16:uniqueId val="{00000002-E743-4FE5-93B1-443444D7484E}"/>
            </c:ext>
          </c:extLst>
        </c:ser>
        <c:ser>
          <c:idx val="3"/>
          <c:order val="3"/>
          <c:tx>
            <c:strRef>
              <c:f>loss!$E$1</c:f>
              <c:strCache>
                <c:ptCount val="1"/>
                <c:pt idx="0">
                  <c:v>TextRCNN</c:v>
                </c:pt>
              </c:strCache>
            </c:strRef>
          </c:tx>
          <c:spPr>
            <a:ln w="28575" cap="rnd">
              <a:solidFill>
                <a:schemeClr val="accent4"/>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loss!$E$2:$E$51</c:f>
              <c:numCache>
                <c:formatCode>General</c:formatCode>
                <c:ptCount val="50"/>
                <c:pt idx="0">
                  <c:v>1058.00930023193</c:v>
                </c:pt>
                <c:pt idx="1">
                  <c:v>737.13117736577897</c:v>
                </c:pt>
                <c:pt idx="2">
                  <c:v>670.11015284061398</c:v>
                </c:pt>
                <c:pt idx="3">
                  <c:v>605.55228384584098</c:v>
                </c:pt>
                <c:pt idx="4">
                  <c:v>554.711559146642</c:v>
                </c:pt>
                <c:pt idx="5">
                  <c:v>506.928851753473</c:v>
                </c:pt>
                <c:pt idx="6">
                  <c:v>451.927615612745</c:v>
                </c:pt>
                <c:pt idx="7">
                  <c:v>402.15445697307501</c:v>
                </c:pt>
                <c:pt idx="8">
                  <c:v>355.734313517808</c:v>
                </c:pt>
                <c:pt idx="9">
                  <c:v>316.015124619007</c:v>
                </c:pt>
                <c:pt idx="10">
                  <c:v>270.72047053277402</c:v>
                </c:pt>
                <c:pt idx="11">
                  <c:v>251.617153413593</c:v>
                </c:pt>
                <c:pt idx="12">
                  <c:v>225.49188813567099</c:v>
                </c:pt>
                <c:pt idx="13">
                  <c:v>210.49945628642999</c:v>
                </c:pt>
                <c:pt idx="14">
                  <c:v>187.88433142006301</c:v>
                </c:pt>
                <c:pt idx="15">
                  <c:v>164.505235217511</c:v>
                </c:pt>
                <c:pt idx="16">
                  <c:v>158.487576939165</c:v>
                </c:pt>
                <c:pt idx="17">
                  <c:v>152.808019924908</c:v>
                </c:pt>
                <c:pt idx="18">
                  <c:v>161.02127329260099</c:v>
                </c:pt>
                <c:pt idx="19">
                  <c:v>127.843839239329</c:v>
                </c:pt>
                <c:pt idx="20">
                  <c:v>125.086371322395</c:v>
                </c:pt>
                <c:pt idx="21">
                  <c:v>127.399846490472</c:v>
                </c:pt>
                <c:pt idx="22">
                  <c:v>117.995283515658</c:v>
                </c:pt>
                <c:pt idx="23">
                  <c:v>127.614257551729</c:v>
                </c:pt>
                <c:pt idx="24">
                  <c:v>115.764354139566</c:v>
                </c:pt>
                <c:pt idx="25">
                  <c:v>110.724708400666</c:v>
                </c:pt>
                <c:pt idx="26">
                  <c:v>105.232045784592</c:v>
                </c:pt>
                <c:pt idx="27">
                  <c:v>109.859487816691</c:v>
                </c:pt>
                <c:pt idx="28">
                  <c:v>118.69931450858699</c:v>
                </c:pt>
                <c:pt idx="29">
                  <c:v>110.464567461982</c:v>
                </c:pt>
                <c:pt idx="30">
                  <c:v>96.837683888152199</c:v>
                </c:pt>
                <c:pt idx="31">
                  <c:v>91.388247214253397</c:v>
                </c:pt>
                <c:pt idx="32">
                  <c:v>94.6774486042559</c:v>
                </c:pt>
                <c:pt idx="33">
                  <c:v>100.113266837783</c:v>
                </c:pt>
                <c:pt idx="34">
                  <c:v>95.544733803719197</c:v>
                </c:pt>
                <c:pt idx="35">
                  <c:v>102.400184108584</c:v>
                </c:pt>
                <c:pt idx="36">
                  <c:v>94.102984867990003</c:v>
                </c:pt>
                <c:pt idx="37">
                  <c:v>104.070159420371</c:v>
                </c:pt>
                <c:pt idx="38">
                  <c:v>90.353640055283904</c:v>
                </c:pt>
                <c:pt idx="39">
                  <c:v>93.412110798060894</c:v>
                </c:pt>
                <c:pt idx="40">
                  <c:v>86.321199774742098</c:v>
                </c:pt>
                <c:pt idx="41">
                  <c:v>97.151123458519507</c:v>
                </c:pt>
                <c:pt idx="42">
                  <c:v>131.23047140287201</c:v>
                </c:pt>
                <c:pt idx="43">
                  <c:v>81.352595447562607</c:v>
                </c:pt>
                <c:pt idx="44">
                  <c:v>81.334432512608998</c:v>
                </c:pt>
                <c:pt idx="45">
                  <c:v>81.846403544768606</c:v>
                </c:pt>
                <c:pt idx="46">
                  <c:v>89.515410032123299</c:v>
                </c:pt>
                <c:pt idx="47">
                  <c:v>84.832144349755197</c:v>
                </c:pt>
                <c:pt idx="48">
                  <c:v>85.372780609875903</c:v>
                </c:pt>
                <c:pt idx="49">
                  <c:v>91.477405354380593</c:v>
                </c:pt>
              </c:numCache>
            </c:numRef>
          </c:val>
          <c:smooth val="0"/>
          <c:extLst>
            <c:ext xmlns:c16="http://schemas.microsoft.com/office/drawing/2014/chart" uri="{C3380CC4-5D6E-409C-BE32-E72D297353CC}">
              <c16:uniqueId val="{00000003-E743-4FE5-93B1-443444D7484E}"/>
            </c:ext>
          </c:extLst>
        </c:ser>
        <c:ser>
          <c:idx val="4"/>
          <c:order val="4"/>
          <c:tx>
            <c:strRef>
              <c:f>loss!$F$1</c:f>
              <c:strCache>
                <c:ptCount val="1"/>
                <c:pt idx="0">
                  <c:v>DPCNN</c:v>
                </c:pt>
              </c:strCache>
            </c:strRef>
          </c:tx>
          <c:spPr>
            <a:ln w="28575" cap="rnd">
              <a:solidFill>
                <a:schemeClr val="accent5"/>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loss!$F$2:$F$51</c:f>
              <c:numCache>
                <c:formatCode>General</c:formatCode>
                <c:ptCount val="50"/>
                <c:pt idx="0">
                  <c:v>1052.41222983598</c:v>
                </c:pt>
                <c:pt idx="1">
                  <c:v>724.97456172108605</c:v>
                </c:pt>
                <c:pt idx="2">
                  <c:v>664.13402199745099</c:v>
                </c:pt>
                <c:pt idx="3">
                  <c:v>624.49346897006001</c:v>
                </c:pt>
                <c:pt idx="4">
                  <c:v>590.75218039750996</c:v>
                </c:pt>
                <c:pt idx="5">
                  <c:v>562.25088903307903</c:v>
                </c:pt>
                <c:pt idx="6">
                  <c:v>529.53818380832604</c:v>
                </c:pt>
                <c:pt idx="7">
                  <c:v>497.15922942757601</c:v>
                </c:pt>
                <c:pt idx="8">
                  <c:v>468.33774316310797</c:v>
                </c:pt>
                <c:pt idx="9">
                  <c:v>439.00394302420301</c:v>
                </c:pt>
                <c:pt idx="10">
                  <c:v>407.50426909327501</c:v>
                </c:pt>
                <c:pt idx="11">
                  <c:v>387.183806985616</c:v>
                </c:pt>
                <c:pt idx="12">
                  <c:v>360.78965598344797</c:v>
                </c:pt>
                <c:pt idx="13">
                  <c:v>345.22973835468201</c:v>
                </c:pt>
                <c:pt idx="14">
                  <c:v>326.95764473080601</c:v>
                </c:pt>
                <c:pt idx="15">
                  <c:v>314.90100224316097</c:v>
                </c:pt>
                <c:pt idx="16">
                  <c:v>296.66699750721398</c:v>
                </c:pt>
                <c:pt idx="17">
                  <c:v>278.12263938039501</c:v>
                </c:pt>
                <c:pt idx="18">
                  <c:v>266.72081406786998</c:v>
                </c:pt>
                <c:pt idx="19">
                  <c:v>260.33177672698997</c:v>
                </c:pt>
                <c:pt idx="20">
                  <c:v>254.88478794693901</c:v>
                </c:pt>
                <c:pt idx="21">
                  <c:v>266.56219969689801</c:v>
                </c:pt>
                <c:pt idx="22">
                  <c:v>258.44098585844</c:v>
                </c:pt>
                <c:pt idx="23">
                  <c:v>241.692346613854</c:v>
                </c:pt>
                <c:pt idx="24">
                  <c:v>212.53197813034001</c:v>
                </c:pt>
                <c:pt idx="25">
                  <c:v>218.63392085582001</c:v>
                </c:pt>
                <c:pt idx="26">
                  <c:v>222.3491255939</c:v>
                </c:pt>
                <c:pt idx="27">
                  <c:v>228.32939256727599</c:v>
                </c:pt>
                <c:pt idx="28">
                  <c:v>230.521106630563</c:v>
                </c:pt>
                <c:pt idx="29">
                  <c:v>204.571388714015</c:v>
                </c:pt>
                <c:pt idx="30">
                  <c:v>208.56950634525799</c:v>
                </c:pt>
                <c:pt idx="31">
                  <c:v>194.71605350077101</c:v>
                </c:pt>
                <c:pt idx="32">
                  <c:v>204.11417047679399</c:v>
                </c:pt>
                <c:pt idx="33">
                  <c:v>206.14048216864401</c:v>
                </c:pt>
                <c:pt idx="34">
                  <c:v>191.25975209474501</c:v>
                </c:pt>
                <c:pt idx="35">
                  <c:v>192.72964459657601</c:v>
                </c:pt>
                <c:pt idx="36">
                  <c:v>188.627261996269</c:v>
                </c:pt>
                <c:pt idx="37">
                  <c:v>206.957260556519</c:v>
                </c:pt>
                <c:pt idx="38">
                  <c:v>186.525342486798</c:v>
                </c:pt>
                <c:pt idx="39">
                  <c:v>177.63594958931199</c:v>
                </c:pt>
                <c:pt idx="40">
                  <c:v>183.79714526981101</c:v>
                </c:pt>
                <c:pt idx="41">
                  <c:v>180.61247374699801</c:v>
                </c:pt>
                <c:pt idx="42">
                  <c:v>174.84275036562701</c:v>
                </c:pt>
                <c:pt idx="43">
                  <c:v>179.76611816138001</c:v>
                </c:pt>
                <c:pt idx="44">
                  <c:v>195.246583610773</c:v>
                </c:pt>
                <c:pt idx="45">
                  <c:v>177.79028035327701</c:v>
                </c:pt>
                <c:pt idx="46">
                  <c:v>173.42818423360501</c:v>
                </c:pt>
                <c:pt idx="47">
                  <c:v>185.42703860252999</c:v>
                </c:pt>
                <c:pt idx="48">
                  <c:v>217.97169750183801</c:v>
                </c:pt>
                <c:pt idx="49">
                  <c:v>162.079620048403</c:v>
                </c:pt>
              </c:numCache>
            </c:numRef>
          </c:val>
          <c:smooth val="0"/>
          <c:extLst>
            <c:ext xmlns:c16="http://schemas.microsoft.com/office/drawing/2014/chart" uri="{C3380CC4-5D6E-409C-BE32-E72D297353CC}">
              <c16:uniqueId val="{00000004-E743-4FE5-93B1-443444D7484E}"/>
            </c:ext>
          </c:extLst>
        </c:ser>
        <c:ser>
          <c:idx val="5"/>
          <c:order val="5"/>
          <c:tx>
            <c:strRef>
              <c:f>loss!$G$1</c:f>
              <c:strCache>
                <c:ptCount val="1"/>
                <c:pt idx="0">
                  <c:v>Transformer</c:v>
                </c:pt>
              </c:strCache>
            </c:strRef>
          </c:tx>
          <c:spPr>
            <a:ln w="28575" cap="rnd">
              <a:solidFill>
                <a:schemeClr val="accent6"/>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loss!$G$2:$G$51</c:f>
              <c:numCache>
                <c:formatCode>General</c:formatCode>
                <c:ptCount val="50"/>
                <c:pt idx="0">
                  <c:v>29770.284440040501</c:v>
                </c:pt>
                <c:pt idx="1">
                  <c:v>5978.0120608806601</c:v>
                </c:pt>
                <c:pt idx="2">
                  <c:v>4678.0918698310797</c:v>
                </c:pt>
                <c:pt idx="3">
                  <c:v>2875.6269263029099</c:v>
                </c:pt>
                <c:pt idx="4">
                  <c:v>1639.14497590065</c:v>
                </c:pt>
                <c:pt idx="5">
                  <c:v>1205.38160312175</c:v>
                </c:pt>
                <c:pt idx="6">
                  <c:v>1069.1263120174399</c:v>
                </c:pt>
                <c:pt idx="7">
                  <c:v>971.27332425117402</c:v>
                </c:pt>
                <c:pt idx="8">
                  <c:v>951.15341997146595</c:v>
                </c:pt>
                <c:pt idx="9">
                  <c:v>974.091541171073</c:v>
                </c:pt>
                <c:pt idx="10">
                  <c:v>884.58928906917504</c:v>
                </c:pt>
                <c:pt idx="11">
                  <c:v>906.68672966957001</c:v>
                </c:pt>
                <c:pt idx="12">
                  <c:v>864.41845309734299</c:v>
                </c:pt>
                <c:pt idx="13">
                  <c:v>904.04127430915798</c:v>
                </c:pt>
                <c:pt idx="14">
                  <c:v>832.52718991041104</c:v>
                </c:pt>
                <c:pt idx="15">
                  <c:v>829.41517317294995</c:v>
                </c:pt>
                <c:pt idx="16">
                  <c:v>813.305165469646</c:v>
                </c:pt>
                <c:pt idx="17">
                  <c:v>816.21525108814205</c:v>
                </c:pt>
                <c:pt idx="18">
                  <c:v>804.734349846839</c:v>
                </c:pt>
                <c:pt idx="19">
                  <c:v>797.17530101537704</c:v>
                </c:pt>
                <c:pt idx="20">
                  <c:v>786.11927706003098</c:v>
                </c:pt>
                <c:pt idx="21">
                  <c:v>793.67848825454701</c:v>
                </c:pt>
                <c:pt idx="22">
                  <c:v>793.58262282609905</c:v>
                </c:pt>
                <c:pt idx="23">
                  <c:v>774.73601162433602</c:v>
                </c:pt>
                <c:pt idx="24">
                  <c:v>767.05837064981404</c:v>
                </c:pt>
                <c:pt idx="25">
                  <c:v>760.70050156116395</c:v>
                </c:pt>
                <c:pt idx="26">
                  <c:v>756.82688200473694</c:v>
                </c:pt>
                <c:pt idx="27">
                  <c:v>747.07174754142704</c:v>
                </c:pt>
                <c:pt idx="28">
                  <c:v>744.28403002023697</c:v>
                </c:pt>
                <c:pt idx="29">
                  <c:v>740.91811174154202</c:v>
                </c:pt>
                <c:pt idx="30">
                  <c:v>737.58129411935795</c:v>
                </c:pt>
                <c:pt idx="31">
                  <c:v>732.73929822444904</c:v>
                </c:pt>
                <c:pt idx="32">
                  <c:v>730.69305473565998</c:v>
                </c:pt>
                <c:pt idx="33">
                  <c:v>724.12476289272297</c:v>
                </c:pt>
                <c:pt idx="34">
                  <c:v>722.26947867870297</c:v>
                </c:pt>
                <c:pt idx="35">
                  <c:v>717.783392190933</c:v>
                </c:pt>
                <c:pt idx="36">
                  <c:v>715.81566607952095</c:v>
                </c:pt>
                <c:pt idx="37">
                  <c:v>712.66084533929802</c:v>
                </c:pt>
                <c:pt idx="38">
                  <c:v>708.96251755952801</c:v>
                </c:pt>
                <c:pt idx="39">
                  <c:v>706.51691329479195</c:v>
                </c:pt>
                <c:pt idx="40">
                  <c:v>706.73535853624298</c:v>
                </c:pt>
                <c:pt idx="41">
                  <c:v>701.37897777557305</c:v>
                </c:pt>
                <c:pt idx="42">
                  <c:v>699.79564064741101</c:v>
                </c:pt>
                <c:pt idx="43">
                  <c:v>693.36777067184403</c:v>
                </c:pt>
                <c:pt idx="44">
                  <c:v>691.925692856311</c:v>
                </c:pt>
                <c:pt idx="45">
                  <c:v>689.86718577146496</c:v>
                </c:pt>
                <c:pt idx="46">
                  <c:v>690.62601506709996</c:v>
                </c:pt>
                <c:pt idx="47">
                  <c:v>683.58636730909302</c:v>
                </c:pt>
                <c:pt idx="48">
                  <c:v>680.563697993755</c:v>
                </c:pt>
                <c:pt idx="49">
                  <c:v>680.66668379306702</c:v>
                </c:pt>
              </c:numCache>
            </c:numRef>
          </c:val>
          <c:smooth val="0"/>
          <c:extLst>
            <c:ext xmlns:c16="http://schemas.microsoft.com/office/drawing/2014/chart" uri="{C3380CC4-5D6E-409C-BE32-E72D297353CC}">
              <c16:uniqueId val="{00000005-E743-4FE5-93B1-443444D7484E}"/>
            </c:ext>
          </c:extLst>
        </c:ser>
        <c:ser>
          <c:idx val="6"/>
          <c:order val="6"/>
          <c:tx>
            <c:strRef>
              <c:f>loss!$H$1</c:f>
              <c:strCache>
                <c:ptCount val="1"/>
                <c:pt idx="0">
                  <c:v>fastText</c:v>
                </c:pt>
              </c:strCache>
            </c:strRef>
          </c:tx>
          <c:spPr>
            <a:ln w="28575" cap="rnd">
              <a:solidFill>
                <a:schemeClr val="accent1">
                  <a:lumMod val="60000"/>
                </a:schemeClr>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loss!$H$2:$H$51</c:f>
              <c:numCache>
                <c:formatCode>General</c:formatCode>
                <c:ptCount val="50"/>
                <c:pt idx="0">
                  <c:v>1902.0241184234601</c:v>
                </c:pt>
                <c:pt idx="1">
                  <c:v>1385.1999073028501</c:v>
                </c:pt>
                <c:pt idx="2">
                  <c:v>1185.9726462364099</c:v>
                </c:pt>
                <c:pt idx="3">
                  <c:v>1076.7850309610301</c:v>
                </c:pt>
                <c:pt idx="4">
                  <c:v>1009.8024226427</c:v>
                </c:pt>
                <c:pt idx="5">
                  <c:v>962.687976017594</c:v>
                </c:pt>
                <c:pt idx="6">
                  <c:v>925.63840669393505</c:v>
                </c:pt>
                <c:pt idx="7">
                  <c:v>899.03936213254894</c:v>
                </c:pt>
                <c:pt idx="8">
                  <c:v>877.28695386648099</c:v>
                </c:pt>
                <c:pt idx="9">
                  <c:v>859.00096267461697</c:v>
                </c:pt>
                <c:pt idx="10">
                  <c:v>842.88162815570797</c:v>
                </c:pt>
                <c:pt idx="11">
                  <c:v>830.53739464282899</c:v>
                </c:pt>
                <c:pt idx="12">
                  <c:v>818.16899600625004</c:v>
                </c:pt>
                <c:pt idx="13">
                  <c:v>805.70221228897503</c:v>
                </c:pt>
                <c:pt idx="14">
                  <c:v>797.14951348304703</c:v>
                </c:pt>
                <c:pt idx="15">
                  <c:v>788.01285608112801</c:v>
                </c:pt>
                <c:pt idx="16">
                  <c:v>784.31198263168301</c:v>
                </c:pt>
                <c:pt idx="17">
                  <c:v>774.86267876625004</c:v>
                </c:pt>
                <c:pt idx="18">
                  <c:v>768.87079316377606</c:v>
                </c:pt>
                <c:pt idx="19">
                  <c:v>760.77812096476498</c:v>
                </c:pt>
                <c:pt idx="20">
                  <c:v>758.53350055217697</c:v>
                </c:pt>
                <c:pt idx="21">
                  <c:v>753.48421883583001</c:v>
                </c:pt>
                <c:pt idx="22">
                  <c:v>744.92464564740601</c:v>
                </c:pt>
                <c:pt idx="23">
                  <c:v>739.316131522879</c:v>
                </c:pt>
                <c:pt idx="24">
                  <c:v>736.91857546567906</c:v>
                </c:pt>
                <c:pt idx="25">
                  <c:v>733.03893774747803</c:v>
                </c:pt>
                <c:pt idx="26">
                  <c:v>728.73453396558705</c:v>
                </c:pt>
                <c:pt idx="27">
                  <c:v>722.108265280723</c:v>
                </c:pt>
                <c:pt idx="28">
                  <c:v>722.70797914266495</c:v>
                </c:pt>
                <c:pt idx="29">
                  <c:v>718.27874630689598</c:v>
                </c:pt>
                <c:pt idx="30">
                  <c:v>712.05913108587197</c:v>
                </c:pt>
                <c:pt idx="31">
                  <c:v>712.05864477157502</c:v>
                </c:pt>
                <c:pt idx="32">
                  <c:v>706.28222757577896</c:v>
                </c:pt>
                <c:pt idx="33">
                  <c:v>703.24902898073196</c:v>
                </c:pt>
                <c:pt idx="34">
                  <c:v>699.55869311094204</c:v>
                </c:pt>
                <c:pt idx="35">
                  <c:v>695.62438900023699</c:v>
                </c:pt>
                <c:pt idx="36">
                  <c:v>693.78708720207203</c:v>
                </c:pt>
                <c:pt idx="37">
                  <c:v>690.94032371044102</c:v>
                </c:pt>
                <c:pt idx="38">
                  <c:v>688.68269461393299</c:v>
                </c:pt>
                <c:pt idx="39">
                  <c:v>686.91294831037499</c:v>
                </c:pt>
                <c:pt idx="40">
                  <c:v>684.71918487548805</c:v>
                </c:pt>
                <c:pt idx="41">
                  <c:v>679.36303144693295</c:v>
                </c:pt>
                <c:pt idx="42">
                  <c:v>678.05850315093903</c:v>
                </c:pt>
                <c:pt idx="43">
                  <c:v>675.98555420339096</c:v>
                </c:pt>
                <c:pt idx="44">
                  <c:v>673.66697210073403</c:v>
                </c:pt>
                <c:pt idx="45">
                  <c:v>670.20662763714699</c:v>
                </c:pt>
                <c:pt idx="46">
                  <c:v>665.81340138614098</c:v>
                </c:pt>
                <c:pt idx="47">
                  <c:v>669.04806989431302</c:v>
                </c:pt>
                <c:pt idx="48">
                  <c:v>660.46367105096499</c:v>
                </c:pt>
                <c:pt idx="49">
                  <c:v>659.36871649324803</c:v>
                </c:pt>
              </c:numCache>
            </c:numRef>
          </c:val>
          <c:smooth val="0"/>
          <c:extLst>
            <c:ext xmlns:c16="http://schemas.microsoft.com/office/drawing/2014/chart" uri="{C3380CC4-5D6E-409C-BE32-E72D297353CC}">
              <c16:uniqueId val="{00000006-E743-4FE5-93B1-443444D7484E}"/>
            </c:ext>
          </c:extLst>
        </c:ser>
        <c:ser>
          <c:idx val="7"/>
          <c:order val="7"/>
          <c:tx>
            <c:strRef>
              <c:f>loss!$I$1</c:f>
              <c:strCache>
                <c:ptCount val="1"/>
                <c:pt idx="0">
                  <c:v>bert</c:v>
                </c:pt>
              </c:strCache>
            </c:strRef>
          </c:tx>
          <c:spPr>
            <a:ln w="28575" cap="rnd">
              <a:solidFill>
                <a:schemeClr val="accent2">
                  <a:lumMod val="60000"/>
                </a:schemeClr>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loss!$I$2:$I$51</c:f>
              <c:numCache>
                <c:formatCode>General</c:formatCode>
                <c:ptCount val="50"/>
                <c:pt idx="0">
                  <c:v>3346.9438998103101</c:v>
                </c:pt>
                <c:pt idx="1">
                  <c:v>1357.5732183754401</c:v>
                </c:pt>
                <c:pt idx="2">
                  <c:v>1203.99076712131</c:v>
                </c:pt>
                <c:pt idx="3">
                  <c:v>1097.38835123181</c:v>
                </c:pt>
                <c:pt idx="4">
                  <c:v>1003.77982510626</c:v>
                </c:pt>
                <c:pt idx="5">
                  <c:v>910.83141483366398</c:v>
                </c:pt>
                <c:pt idx="6">
                  <c:v>826.39505082368805</c:v>
                </c:pt>
                <c:pt idx="7">
                  <c:v>747.93230740725903</c:v>
                </c:pt>
                <c:pt idx="8">
                  <c:v>672.843995139002</c:v>
                </c:pt>
                <c:pt idx="9">
                  <c:v>601.32779682055104</c:v>
                </c:pt>
                <c:pt idx="10">
                  <c:v>544.74902227148402</c:v>
                </c:pt>
                <c:pt idx="11">
                  <c:v>483.29232787899599</c:v>
                </c:pt>
                <c:pt idx="12">
                  <c:v>438.86159459501499</c:v>
                </c:pt>
                <c:pt idx="13">
                  <c:v>397.77006618306001</c:v>
                </c:pt>
                <c:pt idx="14">
                  <c:v>359.94189172983101</c:v>
                </c:pt>
                <c:pt idx="15">
                  <c:v>335.75141111202498</c:v>
                </c:pt>
                <c:pt idx="16">
                  <c:v>311.49779221229198</c:v>
                </c:pt>
                <c:pt idx="17">
                  <c:v>289.54611496440998</c:v>
                </c:pt>
                <c:pt idx="18">
                  <c:v>271.11743649933402</c:v>
                </c:pt>
                <c:pt idx="19">
                  <c:v>255.726616611704</c:v>
                </c:pt>
                <c:pt idx="20">
                  <c:v>242.45134061295499</c:v>
                </c:pt>
                <c:pt idx="21">
                  <c:v>235.10074166581001</c:v>
                </c:pt>
                <c:pt idx="22">
                  <c:v>222.302128480747</c:v>
                </c:pt>
                <c:pt idx="23">
                  <c:v>215.29924795054799</c:v>
                </c:pt>
                <c:pt idx="24">
                  <c:v>202.88857723586199</c:v>
                </c:pt>
                <c:pt idx="25">
                  <c:v>205.657488062977</c:v>
                </c:pt>
                <c:pt idx="26">
                  <c:v>193.15530583215801</c:v>
                </c:pt>
                <c:pt idx="27">
                  <c:v>190.32418641075401</c:v>
                </c:pt>
                <c:pt idx="28">
                  <c:v>182.565226991195</c:v>
                </c:pt>
                <c:pt idx="29">
                  <c:v>182.550769888795</c:v>
                </c:pt>
                <c:pt idx="30">
                  <c:v>179.39746133564</c:v>
                </c:pt>
                <c:pt idx="31">
                  <c:v>169.45429174473901</c:v>
                </c:pt>
                <c:pt idx="32">
                  <c:v>171.912736266385</c:v>
                </c:pt>
                <c:pt idx="33">
                  <c:v>165.38935242407001</c:v>
                </c:pt>
                <c:pt idx="34">
                  <c:v>164.36525405850199</c:v>
                </c:pt>
                <c:pt idx="35">
                  <c:v>162.839240805245</c:v>
                </c:pt>
                <c:pt idx="36">
                  <c:v>157.38376053469199</c:v>
                </c:pt>
                <c:pt idx="37">
                  <c:v>159.08991523692299</c:v>
                </c:pt>
                <c:pt idx="38">
                  <c:v>157.663199732545</c:v>
                </c:pt>
                <c:pt idx="39">
                  <c:v>149.932861250359</c:v>
                </c:pt>
                <c:pt idx="40">
                  <c:v>151.074242630274</c:v>
                </c:pt>
                <c:pt idx="41">
                  <c:v>150.35461802338199</c:v>
                </c:pt>
                <c:pt idx="42">
                  <c:v>149.49067452386899</c:v>
                </c:pt>
                <c:pt idx="43">
                  <c:v>141.80307727342</c:v>
                </c:pt>
                <c:pt idx="44">
                  <c:v>142.757682534167</c:v>
                </c:pt>
                <c:pt idx="45">
                  <c:v>143.574171450134</c:v>
                </c:pt>
                <c:pt idx="46">
                  <c:v>141.18622670916301</c:v>
                </c:pt>
                <c:pt idx="47">
                  <c:v>140.56029029074099</c:v>
                </c:pt>
                <c:pt idx="48">
                  <c:v>137.76446630968701</c:v>
                </c:pt>
                <c:pt idx="49">
                  <c:v>135.68791661108801</c:v>
                </c:pt>
              </c:numCache>
            </c:numRef>
          </c:val>
          <c:smooth val="0"/>
          <c:extLst>
            <c:ext xmlns:c16="http://schemas.microsoft.com/office/drawing/2014/chart" uri="{C3380CC4-5D6E-409C-BE32-E72D297353CC}">
              <c16:uniqueId val="{00000007-E743-4FE5-93B1-443444D7484E}"/>
            </c:ext>
          </c:extLst>
        </c:ser>
        <c:ser>
          <c:idx val="8"/>
          <c:order val="8"/>
          <c:tx>
            <c:strRef>
              <c:f>loss!$J$1</c:f>
              <c:strCache>
                <c:ptCount val="1"/>
                <c:pt idx="0">
                  <c:v>IndBert</c:v>
                </c:pt>
              </c:strCache>
            </c:strRef>
          </c:tx>
          <c:spPr>
            <a:ln w="28575" cap="rnd">
              <a:solidFill>
                <a:schemeClr val="accent3">
                  <a:lumMod val="60000"/>
                </a:schemeClr>
              </a:solidFill>
              <a:round/>
            </a:ln>
            <a:effectLst/>
          </c:spPr>
          <c:marker>
            <c:symbol val="none"/>
          </c:marker>
          <c:cat>
            <c:strRef>
              <c:f>loss!$A$2:$A$51</c:f>
              <c:strCache>
                <c:ptCount val="50"/>
                <c:pt idx="0">
                  <c:v>epoch 0</c:v>
                </c:pt>
                <c:pt idx="1">
                  <c:v>epoch 1</c:v>
                </c:pt>
                <c:pt idx="2">
                  <c:v>epoch 2</c:v>
                </c:pt>
                <c:pt idx="3">
                  <c:v>epoch 3</c:v>
                </c:pt>
                <c:pt idx="4">
                  <c:v>epoch 4</c:v>
                </c:pt>
                <c:pt idx="5">
                  <c:v>epoch 5</c:v>
                </c:pt>
                <c:pt idx="6">
                  <c:v>epoch 6</c:v>
                </c:pt>
                <c:pt idx="7">
                  <c:v>epoch 7</c:v>
                </c:pt>
                <c:pt idx="8">
                  <c:v>epoch 8</c:v>
                </c:pt>
                <c:pt idx="9">
                  <c:v>epoch 9</c:v>
                </c:pt>
                <c:pt idx="10">
                  <c:v>epoch 10</c:v>
                </c:pt>
                <c:pt idx="11">
                  <c:v>epoch 11</c:v>
                </c:pt>
                <c:pt idx="12">
                  <c:v>epoch 12</c:v>
                </c:pt>
                <c:pt idx="13">
                  <c:v>epoch 13</c:v>
                </c:pt>
                <c:pt idx="14">
                  <c:v>epoch 14</c:v>
                </c:pt>
                <c:pt idx="15">
                  <c:v>epoch 15</c:v>
                </c:pt>
                <c:pt idx="16">
                  <c:v>epoch 16</c:v>
                </c:pt>
                <c:pt idx="17">
                  <c:v>epoch 17</c:v>
                </c:pt>
                <c:pt idx="18">
                  <c:v>epoch 18</c:v>
                </c:pt>
                <c:pt idx="19">
                  <c:v>epoch 19</c:v>
                </c:pt>
                <c:pt idx="20">
                  <c:v>epoch 20</c:v>
                </c:pt>
                <c:pt idx="21">
                  <c:v>epoch 21</c:v>
                </c:pt>
                <c:pt idx="22">
                  <c:v>epoch 22</c:v>
                </c:pt>
                <c:pt idx="23">
                  <c:v>epoch 23</c:v>
                </c:pt>
                <c:pt idx="24">
                  <c:v>epoch 24</c:v>
                </c:pt>
                <c:pt idx="25">
                  <c:v>epoch 25</c:v>
                </c:pt>
                <c:pt idx="26">
                  <c:v>epoch 26</c:v>
                </c:pt>
                <c:pt idx="27">
                  <c:v>epoch 27</c:v>
                </c:pt>
                <c:pt idx="28">
                  <c:v>epoch 28</c:v>
                </c:pt>
                <c:pt idx="29">
                  <c:v>epoch 29</c:v>
                </c:pt>
                <c:pt idx="30">
                  <c:v>epoch 30</c:v>
                </c:pt>
                <c:pt idx="31">
                  <c:v>epoch 31</c:v>
                </c:pt>
                <c:pt idx="32">
                  <c:v>epoch 32</c:v>
                </c:pt>
                <c:pt idx="33">
                  <c:v>epoch 33</c:v>
                </c:pt>
                <c:pt idx="34">
                  <c:v>epoch 34</c:v>
                </c:pt>
                <c:pt idx="35">
                  <c:v>epoch 35</c:v>
                </c:pt>
                <c:pt idx="36">
                  <c:v>epoch 36</c:v>
                </c:pt>
                <c:pt idx="37">
                  <c:v>epoch 37</c:v>
                </c:pt>
                <c:pt idx="38">
                  <c:v>epoch 38</c:v>
                </c:pt>
                <c:pt idx="39">
                  <c:v>epoch 39</c:v>
                </c:pt>
                <c:pt idx="40">
                  <c:v>epoch 40</c:v>
                </c:pt>
                <c:pt idx="41">
                  <c:v>epoch 41</c:v>
                </c:pt>
                <c:pt idx="42">
                  <c:v>epoch 42</c:v>
                </c:pt>
                <c:pt idx="43">
                  <c:v>epoch 43</c:v>
                </c:pt>
                <c:pt idx="44">
                  <c:v>epoch 44</c:v>
                </c:pt>
                <c:pt idx="45">
                  <c:v>epoch 45</c:v>
                </c:pt>
                <c:pt idx="46">
                  <c:v>epoch 46</c:v>
                </c:pt>
                <c:pt idx="47">
                  <c:v>epoch 47</c:v>
                </c:pt>
                <c:pt idx="48">
                  <c:v>epoch 48</c:v>
                </c:pt>
                <c:pt idx="49">
                  <c:v>epoch 49</c:v>
                </c:pt>
              </c:strCache>
            </c:strRef>
          </c:cat>
          <c:val>
            <c:numRef>
              <c:f>loss!$J$2:$J$51</c:f>
              <c:numCache>
                <c:formatCode>General</c:formatCode>
                <c:ptCount val="50"/>
                <c:pt idx="0">
                  <c:v>3161.7424265146201</c:v>
                </c:pt>
                <c:pt idx="1">
                  <c:v>1319.64096269011</c:v>
                </c:pt>
                <c:pt idx="2">
                  <c:v>1174.5252600684701</c:v>
                </c:pt>
                <c:pt idx="3">
                  <c:v>1067.13164308667</c:v>
                </c:pt>
                <c:pt idx="4">
                  <c:v>963.98399952054001</c:v>
                </c:pt>
                <c:pt idx="5">
                  <c:v>863.38810630142598</c:v>
                </c:pt>
                <c:pt idx="6">
                  <c:v>767.05823147296906</c:v>
                </c:pt>
                <c:pt idx="7">
                  <c:v>679.84562951326302</c:v>
                </c:pt>
                <c:pt idx="8">
                  <c:v>596.83936325460604</c:v>
                </c:pt>
                <c:pt idx="9">
                  <c:v>525.53754528611898</c:v>
                </c:pt>
                <c:pt idx="10">
                  <c:v>462.99501388892497</c:v>
                </c:pt>
                <c:pt idx="11">
                  <c:v>408.18383825197799</c:v>
                </c:pt>
                <c:pt idx="12">
                  <c:v>365.43856827542101</c:v>
                </c:pt>
                <c:pt idx="13">
                  <c:v>331.74029328301498</c:v>
                </c:pt>
                <c:pt idx="14">
                  <c:v>299.47263586521098</c:v>
                </c:pt>
                <c:pt idx="15">
                  <c:v>275.335280084982</c:v>
                </c:pt>
                <c:pt idx="16">
                  <c:v>255.70498319435799</c:v>
                </c:pt>
                <c:pt idx="17">
                  <c:v>239.29281147010599</c:v>
                </c:pt>
                <c:pt idx="18">
                  <c:v>230.10315883345899</c:v>
                </c:pt>
                <c:pt idx="19">
                  <c:v>216.30251330090601</c:v>
                </c:pt>
                <c:pt idx="20">
                  <c:v>203.934322075918</c:v>
                </c:pt>
                <c:pt idx="21">
                  <c:v>198.80287200212399</c:v>
                </c:pt>
                <c:pt idx="22">
                  <c:v>191.33208376902601</c:v>
                </c:pt>
                <c:pt idx="23">
                  <c:v>186.499560507014</c:v>
                </c:pt>
                <c:pt idx="24">
                  <c:v>176.35174153326</c:v>
                </c:pt>
                <c:pt idx="25">
                  <c:v>170.495888555422</c:v>
                </c:pt>
                <c:pt idx="26">
                  <c:v>173.76197421061801</c:v>
                </c:pt>
                <c:pt idx="27">
                  <c:v>169.651200644206</c:v>
                </c:pt>
                <c:pt idx="28">
                  <c:v>165.31356738484399</c:v>
                </c:pt>
                <c:pt idx="29">
                  <c:v>157.71021674177601</c:v>
                </c:pt>
                <c:pt idx="30">
                  <c:v>161.71282779244899</c:v>
                </c:pt>
                <c:pt idx="31">
                  <c:v>154.205799463175</c:v>
                </c:pt>
                <c:pt idx="32">
                  <c:v>155.17958770785401</c:v>
                </c:pt>
                <c:pt idx="33">
                  <c:v>152.717848527478</c:v>
                </c:pt>
                <c:pt idx="34">
                  <c:v>148.613540103426</c:v>
                </c:pt>
                <c:pt idx="35">
                  <c:v>147.781686493661</c:v>
                </c:pt>
                <c:pt idx="36">
                  <c:v>151.20866775792001</c:v>
                </c:pt>
                <c:pt idx="37">
                  <c:v>141.90043673757401</c:v>
                </c:pt>
                <c:pt idx="38">
                  <c:v>142.35805704118599</c:v>
                </c:pt>
                <c:pt idx="39">
                  <c:v>135.25337232591099</c:v>
                </c:pt>
                <c:pt idx="40">
                  <c:v>140.920449049735</c:v>
                </c:pt>
                <c:pt idx="41">
                  <c:v>139.564978762762</c:v>
                </c:pt>
                <c:pt idx="42">
                  <c:v>136.85541430162201</c:v>
                </c:pt>
                <c:pt idx="43">
                  <c:v>138.440855819935</c:v>
                </c:pt>
                <c:pt idx="44">
                  <c:v>135.01385950506599</c:v>
                </c:pt>
                <c:pt idx="45">
                  <c:v>134.348810713592</c:v>
                </c:pt>
                <c:pt idx="46">
                  <c:v>130.81934316852099</c:v>
                </c:pt>
                <c:pt idx="47">
                  <c:v>129.96236965153301</c:v>
                </c:pt>
                <c:pt idx="48">
                  <c:v>134.502581249689</c:v>
                </c:pt>
                <c:pt idx="49">
                  <c:v>130.83135378477101</c:v>
                </c:pt>
              </c:numCache>
            </c:numRef>
          </c:val>
          <c:smooth val="0"/>
          <c:extLst>
            <c:ext xmlns:c16="http://schemas.microsoft.com/office/drawing/2014/chart" uri="{C3380CC4-5D6E-409C-BE32-E72D297353CC}">
              <c16:uniqueId val="{00000008-E743-4FE5-93B1-443444D7484E}"/>
            </c:ext>
          </c:extLst>
        </c:ser>
        <c:dLbls>
          <c:dLblPos val="t"/>
          <c:showLegendKey val="0"/>
          <c:showVal val="0"/>
          <c:showCatName val="0"/>
          <c:showSerName val="0"/>
          <c:showPercent val="0"/>
          <c:showBubbleSize val="0"/>
        </c:dLbls>
        <c:smooth val="0"/>
        <c:axId val="2072708639"/>
        <c:axId val="2075056191"/>
      </c:lineChart>
      <c:catAx>
        <c:axId val="2072708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5056191"/>
        <c:crosses val="autoZero"/>
        <c:auto val="1"/>
        <c:lblAlgn val="ctr"/>
        <c:lblOffset val="100"/>
        <c:noMultiLvlLbl val="0"/>
      </c:catAx>
      <c:valAx>
        <c:axId val="2075056191"/>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2708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C39A6-4C52-4804-8B80-6EF4D3149A34}" type="datetimeFigureOut">
              <a:rPr lang="zh-CN" altLang="en-US" smtClean="0"/>
              <a:t>2021/4/27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1DB7E-4CB5-4ABA-993C-C818B2A9FB2E}" type="slidenum">
              <a:rPr lang="zh-CN" altLang="en-US" smtClean="0"/>
              <a:t>‹#›</a:t>
            </a:fld>
            <a:endParaRPr lang="zh-CN" altLang="en-US"/>
          </a:p>
        </p:txBody>
      </p:sp>
    </p:spTree>
    <p:extLst>
      <p:ext uri="{BB962C8B-B14F-4D97-AF65-F5344CB8AC3E}">
        <p14:creationId xmlns:p14="http://schemas.microsoft.com/office/powerpoint/2010/main" val="278351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很多同学在写毕业论文，喜欢加入</a:t>
            </a:r>
            <a:r>
              <a:rPr lang="en-US" altLang="zh-CN" dirty="0" err="1"/>
              <a:t>bert</a:t>
            </a:r>
            <a:r>
              <a:rPr lang="zh-CN" altLang="en-US" dirty="0"/>
              <a:t>的内容。当前主流的研究内容，例如</a:t>
            </a:r>
            <a:r>
              <a:rPr lang="en-US" altLang="zh-CN" dirty="0" err="1"/>
              <a:t>fewshot</a:t>
            </a:r>
            <a:r>
              <a:rPr lang="zh-CN" altLang="en-US" dirty="0"/>
              <a:t>，</a:t>
            </a:r>
            <a:r>
              <a:rPr lang="en-US" altLang="zh-CN" dirty="0" err="1"/>
              <a:t>zeroshot</a:t>
            </a:r>
            <a:r>
              <a:rPr lang="zh-CN" altLang="en-US" dirty="0"/>
              <a:t>等，都需要基于</a:t>
            </a:r>
            <a:r>
              <a:rPr lang="en-US" altLang="zh-CN" dirty="0" err="1"/>
              <a:t>bert</a:t>
            </a:r>
            <a:r>
              <a:rPr lang="zh-CN" altLang="en-US" dirty="0"/>
              <a:t>，所以今天分享一些最近对</a:t>
            </a:r>
            <a:r>
              <a:rPr lang="en-US" altLang="zh-CN" dirty="0" err="1"/>
              <a:t>bert</a:t>
            </a:r>
            <a:r>
              <a:rPr lang="zh-CN" altLang="en-US" dirty="0"/>
              <a:t>的一些研究。</a:t>
            </a:r>
          </a:p>
        </p:txBody>
      </p:sp>
      <p:sp>
        <p:nvSpPr>
          <p:cNvPr id="4" name="灯片编号占位符 3"/>
          <p:cNvSpPr>
            <a:spLocks noGrp="1"/>
          </p:cNvSpPr>
          <p:nvPr>
            <p:ph type="sldNum" sz="quarter" idx="10"/>
          </p:nvPr>
        </p:nvSpPr>
        <p:spPr/>
        <p:txBody>
          <a:bodyPr/>
          <a:lstStyle/>
          <a:p>
            <a:fld id="{7241DB7E-4CB5-4ABA-993C-C818B2A9FB2E}" type="slidenum">
              <a:rPr lang="zh-CN" altLang="en-US" smtClean="0"/>
              <a:t>1</a:t>
            </a:fld>
            <a:endParaRPr lang="zh-CN" altLang="en-US"/>
          </a:p>
        </p:txBody>
      </p:sp>
    </p:spTree>
    <p:extLst>
      <p:ext uri="{BB962C8B-B14F-4D97-AF65-F5344CB8AC3E}">
        <p14:creationId xmlns:p14="http://schemas.microsoft.com/office/powerpoint/2010/main" val="1871541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10</a:t>
            </a:fld>
            <a:endParaRPr lang="zh-CN" altLang="en-US"/>
          </a:p>
        </p:txBody>
      </p:sp>
    </p:spTree>
    <p:extLst>
      <p:ext uri="{BB962C8B-B14F-4D97-AF65-F5344CB8AC3E}">
        <p14:creationId xmlns:p14="http://schemas.microsoft.com/office/powerpoint/2010/main" val="54421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398851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12</a:t>
            </a:fld>
            <a:endParaRPr lang="zh-CN" altLang="en-US"/>
          </a:p>
        </p:txBody>
      </p:sp>
    </p:spTree>
    <p:extLst>
      <p:ext uri="{BB962C8B-B14F-4D97-AF65-F5344CB8AC3E}">
        <p14:creationId xmlns:p14="http://schemas.microsoft.com/office/powerpoint/2010/main" val="14512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13</a:t>
            </a:fld>
            <a:endParaRPr lang="zh-CN" altLang="en-US"/>
          </a:p>
        </p:txBody>
      </p:sp>
    </p:spTree>
    <p:extLst>
      <p:ext uri="{BB962C8B-B14F-4D97-AF65-F5344CB8AC3E}">
        <p14:creationId xmlns:p14="http://schemas.microsoft.com/office/powerpoint/2010/main" val="2771959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14</a:t>
            </a:fld>
            <a:endParaRPr lang="zh-CN" altLang="en-US"/>
          </a:p>
        </p:txBody>
      </p:sp>
    </p:spTree>
    <p:extLst>
      <p:ext uri="{BB962C8B-B14F-4D97-AF65-F5344CB8AC3E}">
        <p14:creationId xmlns:p14="http://schemas.microsoft.com/office/powerpoint/2010/main" val="38752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需要手写一下公式</a:t>
            </a:r>
            <a:endParaRPr lang="en-US" altLang="zh-CN" dirty="0"/>
          </a:p>
          <a:p>
            <a:r>
              <a:rPr lang="zh-CN" altLang="en-US" sz="1200" b="0" i="0" kern="1200" dirty="0">
                <a:solidFill>
                  <a:schemeClr val="tx1"/>
                </a:solidFill>
                <a:effectLst/>
                <a:latin typeface="+mn-lt"/>
                <a:ea typeface="+mn-ea"/>
                <a:cs typeface="+mn-cs"/>
              </a:rPr>
              <a:t>它应该为每个字输出唯一的编码</a:t>
            </a:r>
          </a:p>
          <a:p>
            <a:r>
              <a:rPr lang="zh-CN" altLang="en-US" sz="1200" b="0" i="0" kern="1200" dirty="0">
                <a:solidFill>
                  <a:schemeClr val="tx1"/>
                </a:solidFill>
                <a:effectLst/>
                <a:latin typeface="+mn-lt"/>
                <a:ea typeface="+mn-ea"/>
                <a:cs typeface="+mn-cs"/>
              </a:rPr>
              <a:t>不同长度的句子之间，任何两个字之间的差值应该保持一致</a:t>
            </a:r>
          </a:p>
          <a:p>
            <a:r>
              <a:rPr lang="zh-CN" altLang="en-US" sz="1200" b="0" i="0" kern="1200" dirty="0">
                <a:solidFill>
                  <a:schemeClr val="tx1"/>
                </a:solidFill>
                <a:effectLst/>
                <a:latin typeface="+mn-lt"/>
                <a:ea typeface="+mn-ea"/>
                <a:cs typeface="+mn-cs"/>
              </a:rPr>
              <a:t>它的值应该是有界的</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199011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extLst>
      <p:ext uri="{BB962C8B-B14F-4D97-AF65-F5344CB8AC3E}">
        <p14:creationId xmlns:p14="http://schemas.microsoft.com/office/powerpoint/2010/main" val="3096262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17</a:t>
            </a:fld>
            <a:endParaRPr lang="zh-CN" altLang="en-US"/>
          </a:p>
        </p:txBody>
      </p:sp>
    </p:spTree>
    <p:extLst>
      <p:ext uri="{BB962C8B-B14F-4D97-AF65-F5344CB8AC3E}">
        <p14:creationId xmlns:p14="http://schemas.microsoft.com/office/powerpoint/2010/main" val="65731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18</a:t>
            </a:fld>
            <a:endParaRPr lang="zh-CN" altLang="en-US"/>
          </a:p>
        </p:txBody>
      </p:sp>
    </p:spTree>
    <p:extLst>
      <p:ext uri="{BB962C8B-B14F-4D97-AF65-F5344CB8AC3E}">
        <p14:creationId xmlns:p14="http://schemas.microsoft.com/office/powerpoint/2010/main" val="163963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19</a:t>
            </a:fld>
            <a:endParaRPr lang="zh-CN" altLang="en-US"/>
          </a:p>
        </p:txBody>
      </p:sp>
    </p:spTree>
    <p:extLst>
      <p:ext uri="{BB962C8B-B14F-4D97-AF65-F5344CB8AC3E}">
        <p14:creationId xmlns:p14="http://schemas.microsoft.com/office/powerpoint/2010/main" val="303449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2</a:t>
            </a:fld>
            <a:endParaRPr lang="zh-CN" altLang="en-US"/>
          </a:p>
        </p:txBody>
      </p:sp>
    </p:spTree>
    <p:extLst>
      <p:ext uri="{BB962C8B-B14F-4D97-AF65-F5344CB8AC3E}">
        <p14:creationId xmlns:p14="http://schemas.microsoft.com/office/powerpoint/2010/main" val="1097668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20</a:t>
            </a:fld>
            <a:endParaRPr lang="zh-CN" altLang="en-US"/>
          </a:p>
        </p:txBody>
      </p:sp>
    </p:spTree>
    <p:extLst>
      <p:ext uri="{BB962C8B-B14F-4D97-AF65-F5344CB8AC3E}">
        <p14:creationId xmlns:p14="http://schemas.microsoft.com/office/powerpoint/2010/main" val="2429496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21</a:t>
            </a:fld>
            <a:endParaRPr lang="zh-CN" altLang="en-US"/>
          </a:p>
        </p:txBody>
      </p:sp>
    </p:spTree>
    <p:extLst>
      <p:ext uri="{BB962C8B-B14F-4D97-AF65-F5344CB8AC3E}">
        <p14:creationId xmlns:p14="http://schemas.microsoft.com/office/powerpoint/2010/main" val="2213311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22</a:t>
            </a:fld>
            <a:endParaRPr lang="zh-CN" altLang="en-US"/>
          </a:p>
        </p:txBody>
      </p:sp>
    </p:spTree>
    <p:extLst>
      <p:ext uri="{BB962C8B-B14F-4D97-AF65-F5344CB8AC3E}">
        <p14:creationId xmlns:p14="http://schemas.microsoft.com/office/powerpoint/2010/main" val="1880349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23</a:t>
            </a:fld>
            <a:endParaRPr lang="zh-CN" altLang="en-US"/>
          </a:p>
        </p:txBody>
      </p:sp>
    </p:spTree>
    <p:extLst>
      <p:ext uri="{BB962C8B-B14F-4D97-AF65-F5344CB8AC3E}">
        <p14:creationId xmlns:p14="http://schemas.microsoft.com/office/powerpoint/2010/main" val="133646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我第一次用</a:t>
            </a:r>
            <a:r>
              <a:rPr lang="en-US" altLang="zh-CN" sz="1200" b="0" i="0" kern="1200" dirty="0" err="1">
                <a:solidFill>
                  <a:schemeClr val="tx1"/>
                </a:solidFill>
                <a:effectLst/>
                <a:latin typeface="+mn-lt"/>
                <a:ea typeface="+mn-ea"/>
                <a:cs typeface="+mn-cs"/>
              </a:rPr>
              <a:t>bert</a:t>
            </a:r>
            <a:r>
              <a:rPr lang="zh-CN" altLang="en-US" sz="1200" b="0" i="0" kern="1200" dirty="0">
                <a:solidFill>
                  <a:schemeClr val="tx1"/>
                </a:solidFill>
                <a:effectLst/>
                <a:latin typeface="+mn-lt"/>
                <a:ea typeface="+mn-ea"/>
                <a:cs typeface="+mn-cs"/>
              </a:rPr>
              <a:t>模型的时候，学习率设置的和之前一样，结果导致模型结果很差。</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24</a:t>
            </a:fld>
            <a:endParaRPr lang="zh-CN" altLang="en-US"/>
          </a:p>
        </p:txBody>
      </p:sp>
    </p:spTree>
    <p:extLst>
      <p:ext uri="{BB962C8B-B14F-4D97-AF65-F5344CB8AC3E}">
        <p14:creationId xmlns:p14="http://schemas.microsoft.com/office/powerpoint/2010/main" val="3077724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25</a:t>
            </a:fld>
            <a:endParaRPr lang="zh-CN" altLang="en-US"/>
          </a:p>
        </p:txBody>
      </p:sp>
    </p:spTree>
    <p:extLst>
      <p:ext uri="{BB962C8B-B14F-4D97-AF65-F5344CB8AC3E}">
        <p14:creationId xmlns:p14="http://schemas.microsoft.com/office/powerpoint/2010/main" val="3939441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26</a:t>
            </a:fld>
            <a:endParaRPr lang="zh-CN" altLang="en-US"/>
          </a:p>
        </p:txBody>
      </p:sp>
    </p:spTree>
    <p:extLst>
      <p:ext uri="{BB962C8B-B14F-4D97-AF65-F5344CB8AC3E}">
        <p14:creationId xmlns:p14="http://schemas.microsoft.com/office/powerpoint/2010/main" val="173076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extLst>
      <p:ext uri="{BB962C8B-B14F-4D97-AF65-F5344CB8AC3E}">
        <p14:creationId xmlns:p14="http://schemas.microsoft.com/office/powerpoint/2010/main" val="3643399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28</a:t>
            </a:fld>
            <a:endParaRPr lang="zh-CN" altLang="en-US"/>
          </a:p>
        </p:txBody>
      </p:sp>
    </p:spTree>
    <p:extLst>
      <p:ext uri="{BB962C8B-B14F-4D97-AF65-F5344CB8AC3E}">
        <p14:creationId xmlns:p14="http://schemas.microsoft.com/office/powerpoint/2010/main" val="168268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29</a:t>
            </a:fld>
            <a:endParaRPr lang="zh-CN" altLang="en-US"/>
          </a:p>
        </p:txBody>
      </p:sp>
    </p:spTree>
    <p:extLst>
      <p:ext uri="{BB962C8B-B14F-4D97-AF65-F5344CB8AC3E}">
        <p14:creationId xmlns:p14="http://schemas.microsoft.com/office/powerpoint/2010/main" val="425564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3</a:t>
            </a:fld>
            <a:endParaRPr lang="zh-CN" altLang="en-US"/>
          </a:p>
        </p:txBody>
      </p:sp>
    </p:spTree>
    <p:extLst>
      <p:ext uri="{BB962C8B-B14F-4D97-AF65-F5344CB8AC3E}">
        <p14:creationId xmlns:p14="http://schemas.microsoft.com/office/powerpoint/2010/main" val="424361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30</a:t>
            </a:fld>
            <a:endParaRPr lang="zh-CN" altLang="en-US"/>
          </a:p>
        </p:txBody>
      </p:sp>
    </p:spTree>
    <p:extLst>
      <p:ext uri="{BB962C8B-B14F-4D97-AF65-F5344CB8AC3E}">
        <p14:creationId xmlns:p14="http://schemas.microsoft.com/office/powerpoint/2010/main" val="250536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31</a:t>
            </a:fld>
            <a:endParaRPr lang="zh-CN" altLang="en-US"/>
          </a:p>
        </p:txBody>
      </p:sp>
    </p:spTree>
    <p:extLst>
      <p:ext uri="{BB962C8B-B14F-4D97-AF65-F5344CB8AC3E}">
        <p14:creationId xmlns:p14="http://schemas.microsoft.com/office/powerpoint/2010/main" val="411452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32</a:t>
            </a:fld>
            <a:endParaRPr lang="zh-CN" altLang="en-US"/>
          </a:p>
        </p:txBody>
      </p:sp>
    </p:spTree>
    <p:extLst>
      <p:ext uri="{BB962C8B-B14F-4D97-AF65-F5344CB8AC3E}">
        <p14:creationId xmlns:p14="http://schemas.microsoft.com/office/powerpoint/2010/main" val="3874056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sng" kern="1200" dirty="0">
                <a:solidFill>
                  <a:schemeClr val="tx1"/>
                </a:solidFill>
                <a:effectLst/>
                <a:latin typeface="+mn-lt"/>
                <a:ea typeface="+mn-ea"/>
                <a:cs typeface="+mn-cs"/>
              </a:rPr>
              <a:t>在预训练完成的语言模型</a:t>
            </a:r>
            <a:r>
              <a:rPr lang="en-US" altLang="zh-CN" sz="1200" b="1" i="0" u="sng" kern="1200" dirty="0" err="1">
                <a:solidFill>
                  <a:schemeClr val="tx1"/>
                </a:solidFill>
                <a:effectLst/>
                <a:latin typeface="+mn-lt"/>
                <a:ea typeface="+mn-ea"/>
                <a:cs typeface="+mn-cs"/>
              </a:rPr>
              <a:t>RoBERTa</a:t>
            </a:r>
            <a:r>
              <a:rPr lang="zh-CN" altLang="en-US" sz="1200" b="1" i="0" u="sng" kern="1200" dirty="0">
                <a:solidFill>
                  <a:schemeClr val="tx1"/>
                </a:solidFill>
                <a:effectLst/>
                <a:latin typeface="+mn-lt"/>
                <a:ea typeface="+mn-ea"/>
                <a:cs typeface="+mn-cs"/>
              </a:rPr>
              <a:t>的基础上，分别使用</a:t>
            </a:r>
            <a:r>
              <a:rPr lang="en-US" altLang="zh-CN" sz="1200" b="1" i="0" u="sng" kern="1200" dirty="0">
                <a:solidFill>
                  <a:schemeClr val="tx1"/>
                </a:solidFill>
                <a:effectLst/>
                <a:latin typeface="+mn-lt"/>
                <a:ea typeface="+mn-ea"/>
                <a:cs typeface="+mn-cs"/>
              </a:rPr>
              <a:t>4</a:t>
            </a:r>
            <a:r>
              <a:rPr lang="zh-CN" altLang="en-US" sz="1200" b="1" i="0" u="sng" kern="1200" dirty="0">
                <a:solidFill>
                  <a:schemeClr val="tx1"/>
                </a:solidFill>
                <a:effectLst/>
                <a:latin typeface="+mn-lt"/>
                <a:ea typeface="+mn-ea"/>
                <a:cs typeface="+mn-cs"/>
              </a:rPr>
              <a:t>个领域的数据接着做第二阶段的预训练，生成</a:t>
            </a:r>
            <a:r>
              <a:rPr lang="en-US" altLang="zh-CN" sz="1200" b="1" i="0" u="sng" kern="1200" dirty="0">
                <a:solidFill>
                  <a:schemeClr val="tx1"/>
                </a:solidFill>
                <a:effectLst/>
                <a:latin typeface="+mn-lt"/>
                <a:ea typeface="+mn-ea"/>
                <a:cs typeface="+mn-cs"/>
              </a:rPr>
              <a:t>4</a:t>
            </a:r>
            <a:r>
              <a:rPr lang="zh-CN" altLang="en-US" sz="1200" b="1" i="0" u="sng" kern="1200" dirty="0">
                <a:solidFill>
                  <a:schemeClr val="tx1"/>
                </a:solidFill>
                <a:effectLst/>
                <a:latin typeface="+mn-lt"/>
                <a:ea typeface="+mn-ea"/>
                <a:cs typeface="+mn-cs"/>
              </a:rPr>
              <a:t>个领域自适应的语言模型</a:t>
            </a:r>
            <a:r>
              <a:rPr lang="zh-CN" altLang="en-US" sz="1200" b="0" i="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33</a:t>
            </a:fld>
            <a:endParaRPr lang="zh-CN" altLang="en-US"/>
          </a:p>
        </p:txBody>
      </p:sp>
    </p:spTree>
    <p:extLst>
      <p:ext uri="{BB962C8B-B14F-4D97-AF65-F5344CB8AC3E}">
        <p14:creationId xmlns:p14="http://schemas.microsoft.com/office/powerpoint/2010/main" val="1757418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sng" kern="1200" dirty="0">
                <a:solidFill>
                  <a:schemeClr val="tx1"/>
                </a:solidFill>
                <a:effectLst/>
                <a:latin typeface="+mn-lt"/>
                <a:ea typeface="+mn-ea"/>
                <a:cs typeface="+mn-cs"/>
              </a:rPr>
              <a:t>将各个任务本身的训练数据当作无标签数据来进行第二阶段的预训练，得到</a:t>
            </a:r>
            <a:r>
              <a:rPr lang="en-US" altLang="zh-CN" sz="1200" b="1" i="0" u="sng" kern="1200" dirty="0">
                <a:solidFill>
                  <a:schemeClr val="tx1"/>
                </a:solidFill>
                <a:effectLst/>
                <a:latin typeface="+mn-lt"/>
                <a:ea typeface="+mn-ea"/>
                <a:cs typeface="+mn-cs"/>
              </a:rPr>
              <a:t>8</a:t>
            </a:r>
            <a:r>
              <a:rPr lang="zh-CN" altLang="en-US" sz="1200" b="1" i="0" u="sng" kern="1200" dirty="0">
                <a:solidFill>
                  <a:schemeClr val="tx1"/>
                </a:solidFill>
                <a:effectLst/>
                <a:latin typeface="+mn-lt"/>
                <a:ea typeface="+mn-ea"/>
                <a:cs typeface="+mn-cs"/>
              </a:rPr>
              <a:t>个任务自适应的预训练语言模型</a:t>
            </a:r>
            <a:r>
              <a:rPr lang="zh-CN" altLang="en-US" sz="1200" b="0" i="0" kern="1200" dirty="0">
                <a:solidFill>
                  <a:schemeClr val="tx1"/>
                </a:solidFill>
                <a:effectLst/>
                <a:latin typeface="+mn-lt"/>
                <a:ea typeface="+mn-ea"/>
                <a:cs typeface="+mn-cs"/>
              </a:rPr>
              <a:t>，然后再用这些数据（是相同的数据）做分类和微调</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34</a:t>
            </a:fld>
            <a:endParaRPr lang="zh-CN" altLang="en-US"/>
          </a:p>
        </p:txBody>
      </p:sp>
    </p:spTree>
    <p:extLst>
      <p:ext uri="{BB962C8B-B14F-4D97-AF65-F5344CB8AC3E}">
        <p14:creationId xmlns:p14="http://schemas.microsoft.com/office/powerpoint/2010/main" val="336743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35</a:t>
            </a:fld>
            <a:endParaRPr lang="zh-CN" altLang="en-US"/>
          </a:p>
        </p:txBody>
      </p:sp>
    </p:spTree>
    <p:extLst>
      <p:ext uri="{BB962C8B-B14F-4D97-AF65-F5344CB8AC3E}">
        <p14:creationId xmlns:p14="http://schemas.microsoft.com/office/powerpoint/2010/main" val="1523929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36</a:t>
            </a:fld>
            <a:endParaRPr lang="zh-CN" altLang="en-US"/>
          </a:p>
        </p:txBody>
      </p:sp>
    </p:spTree>
    <p:extLst>
      <p:ext uri="{BB962C8B-B14F-4D97-AF65-F5344CB8AC3E}">
        <p14:creationId xmlns:p14="http://schemas.microsoft.com/office/powerpoint/2010/main" val="2692683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37</a:t>
            </a:fld>
            <a:endParaRPr lang="zh-CN" altLang="en-US"/>
          </a:p>
        </p:txBody>
      </p:sp>
    </p:spTree>
    <p:extLst>
      <p:ext uri="{BB962C8B-B14F-4D97-AF65-F5344CB8AC3E}">
        <p14:creationId xmlns:p14="http://schemas.microsoft.com/office/powerpoint/2010/main" val="3859696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38</a:t>
            </a:fld>
            <a:endParaRPr lang="zh-CN" altLang="en-US"/>
          </a:p>
        </p:txBody>
      </p:sp>
    </p:spTree>
    <p:extLst>
      <p:ext uri="{BB962C8B-B14F-4D97-AF65-F5344CB8AC3E}">
        <p14:creationId xmlns:p14="http://schemas.microsoft.com/office/powerpoint/2010/main" val="699393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39</a:t>
            </a:fld>
            <a:endParaRPr lang="zh-CN" altLang="en-US"/>
          </a:p>
        </p:txBody>
      </p:sp>
    </p:spTree>
    <p:extLst>
      <p:ext uri="{BB962C8B-B14F-4D97-AF65-F5344CB8AC3E}">
        <p14:creationId xmlns:p14="http://schemas.microsoft.com/office/powerpoint/2010/main" val="1471860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extLst>
      <p:ext uri="{BB962C8B-B14F-4D97-AF65-F5344CB8AC3E}">
        <p14:creationId xmlns:p14="http://schemas.microsoft.com/office/powerpoint/2010/main" val="2746050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40</a:t>
            </a:fld>
            <a:endParaRPr lang="zh-CN" altLang="en-US"/>
          </a:p>
        </p:txBody>
      </p:sp>
    </p:spTree>
    <p:extLst>
      <p:ext uri="{BB962C8B-B14F-4D97-AF65-F5344CB8AC3E}">
        <p14:creationId xmlns:p14="http://schemas.microsoft.com/office/powerpoint/2010/main" val="18185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41</a:t>
            </a:fld>
            <a:endParaRPr lang="zh-CN" altLang="en-US"/>
          </a:p>
        </p:txBody>
      </p:sp>
    </p:spTree>
    <p:extLst>
      <p:ext uri="{BB962C8B-B14F-4D97-AF65-F5344CB8AC3E}">
        <p14:creationId xmlns:p14="http://schemas.microsoft.com/office/powerpoint/2010/main" val="1772525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42</a:t>
            </a:fld>
            <a:endParaRPr lang="zh-CN" altLang="en-US"/>
          </a:p>
        </p:txBody>
      </p:sp>
    </p:spTree>
    <p:extLst>
      <p:ext uri="{BB962C8B-B14F-4D97-AF65-F5344CB8AC3E}">
        <p14:creationId xmlns:p14="http://schemas.microsoft.com/office/powerpoint/2010/main" val="282325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43</a:t>
            </a:fld>
            <a:endParaRPr lang="zh-CN" altLang="en-US"/>
          </a:p>
        </p:txBody>
      </p:sp>
    </p:spTree>
    <p:extLst>
      <p:ext uri="{BB962C8B-B14F-4D97-AF65-F5344CB8AC3E}">
        <p14:creationId xmlns:p14="http://schemas.microsoft.com/office/powerpoint/2010/main" val="272330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44</a:t>
            </a:fld>
            <a:endParaRPr lang="zh-CN" altLang="en-US"/>
          </a:p>
        </p:txBody>
      </p:sp>
    </p:spTree>
    <p:extLst>
      <p:ext uri="{BB962C8B-B14F-4D97-AF65-F5344CB8AC3E}">
        <p14:creationId xmlns:p14="http://schemas.microsoft.com/office/powerpoint/2010/main" val="3586304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45</a:t>
            </a:fld>
            <a:endParaRPr lang="zh-CN" altLang="en-US"/>
          </a:p>
        </p:txBody>
      </p:sp>
    </p:spTree>
    <p:extLst>
      <p:ext uri="{BB962C8B-B14F-4D97-AF65-F5344CB8AC3E}">
        <p14:creationId xmlns:p14="http://schemas.microsoft.com/office/powerpoint/2010/main" val="1159782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46</a:t>
            </a:fld>
            <a:endParaRPr lang="zh-CN" altLang="en-US"/>
          </a:p>
        </p:txBody>
      </p:sp>
    </p:spTree>
    <p:extLst>
      <p:ext uri="{BB962C8B-B14F-4D97-AF65-F5344CB8AC3E}">
        <p14:creationId xmlns:p14="http://schemas.microsoft.com/office/powerpoint/2010/main" val="728290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47</a:t>
            </a:fld>
            <a:endParaRPr lang="zh-CN" altLang="en-US"/>
          </a:p>
        </p:txBody>
      </p:sp>
    </p:spTree>
    <p:extLst>
      <p:ext uri="{BB962C8B-B14F-4D97-AF65-F5344CB8AC3E}">
        <p14:creationId xmlns:p14="http://schemas.microsoft.com/office/powerpoint/2010/main" val="3412525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48</a:t>
            </a:fld>
            <a:endParaRPr lang="zh-CN" altLang="en-US"/>
          </a:p>
        </p:txBody>
      </p:sp>
    </p:spTree>
    <p:extLst>
      <p:ext uri="{BB962C8B-B14F-4D97-AF65-F5344CB8AC3E}">
        <p14:creationId xmlns:p14="http://schemas.microsoft.com/office/powerpoint/2010/main" val="84627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49</a:t>
            </a:fld>
            <a:endParaRPr lang="zh-CN" altLang="en-US"/>
          </a:p>
        </p:txBody>
      </p:sp>
    </p:spTree>
    <p:extLst>
      <p:ext uri="{BB962C8B-B14F-4D97-AF65-F5344CB8AC3E}">
        <p14:creationId xmlns:p14="http://schemas.microsoft.com/office/powerpoint/2010/main" val="29901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a:t>
            </a:fld>
            <a:endParaRPr lang="zh-CN" altLang="en-US"/>
          </a:p>
        </p:txBody>
      </p:sp>
    </p:spTree>
    <p:extLst>
      <p:ext uri="{BB962C8B-B14F-4D97-AF65-F5344CB8AC3E}">
        <p14:creationId xmlns:p14="http://schemas.microsoft.com/office/powerpoint/2010/main" val="4119054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u="none" strike="noStrike" dirty="0" err="1">
                <a:effectLst/>
              </a:rPr>
              <a:t>DeeBERT</a:t>
            </a:r>
            <a:r>
              <a:rPr lang="zh-CN" altLang="en-US" sz="1200" u="none" strike="noStrike" dirty="0">
                <a:effectLst/>
              </a:rPr>
              <a:t>，在每个</a:t>
            </a:r>
            <a:r>
              <a:rPr lang="en-US" altLang="zh-CN" sz="1200" u="none" strike="noStrike" dirty="0">
                <a:effectLst/>
              </a:rPr>
              <a:t>transformer</a:t>
            </a:r>
            <a:r>
              <a:rPr lang="zh-CN" altLang="en-US" sz="1200" u="none" strike="noStrike" dirty="0">
                <a:effectLst/>
              </a:rPr>
              <a:t>层中加一个出口，做分类，如果有信心分类成功，就不继续往后，从而缩短时间。</a:t>
            </a:r>
            <a:endParaRPr lang="en-US" altLang="zh-CN" sz="1200" u="none" strike="noStrike" dirty="0">
              <a:effectLst/>
            </a:endParaRPr>
          </a:p>
          <a:p>
            <a:r>
              <a:rPr lang="en-US" altLang="zh-CN" sz="1200" u="none" strike="noStrike" dirty="0">
                <a:effectLst/>
              </a:rPr>
              <a:t>Perturbed Masking</a:t>
            </a:r>
            <a:r>
              <a:rPr lang="zh-CN" altLang="en-US" sz="1200" u="none" strike="noStrike" dirty="0">
                <a:effectLst/>
              </a:rPr>
              <a:t>：利用</a:t>
            </a:r>
            <a:r>
              <a:rPr lang="en-US" altLang="zh-CN" sz="1200" u="none" strike="noStrike" dirty="0" err="1">
                <a:effectLst/>
              </a:rPr>
              <a:t>bert</a:t>
            </a:r>
            <a:r>
              <a:rPr lang="zh-CN" altLang="en-US" sz="1200" u="none" strike="noStrike" dirty="0">
                <a:effectLst/>
              </a:rPr>
              <a:t>学习</a:t>
            </a:r>
            <a:r>
              <a:rPr lang="en-US" altLang="zh-CN" sz="1200" u="none" strike="noStrike" dirty="0">
                <a:effectLst/>
              </a:rPr>
              <a:t>mask</a:t>
            </a:r>
            <a:r>
              <a:rPr lang="zh-CN" altLang="en-US" sz="1200" u="none" strike="noStrike" dirty="0">
                <a:effectLst/>
              </a:rPr>
              <a:t>向量，再</a:t>
            </a:r>
            <a:r>
              <a:rPr lang="en-US" altLang="zh-CN" sz="1200" u="none" strike="noStrike" dirty="0">
                <a:effectLst/>
              </a:rPr>
              <a:t>mask</a:t>
            </a:r>
            <a:r>
              <a:rPr lang="zh-CN" altLang="en-US" sz="1200" u="none" strike="noStrike" dirty="0">
                <a:effectLst/>
              </a:rPr>
              <a:t>附近的词，学习到向量，两者的差就是后</a:t>
            </a:r>
            <a:r>
              <a:rPr lang="en-US" altLang="zh-CN" sz="1200" u="none" strike="noStrike" dirty="0">
                <a:effectLst/>
              </a:rPr>
              <a:t>mask</a:t>
            </a:r>
            <a:r>
              <a:rPr lang="zh-CN" altLang="en-US" sz="1200" u="none" strike="noStrike" dirty="0">
                <a:effectLst/>
              </a:rPr>
              <a:t>的词对前一个词的影响力</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50</a:t>
            </a:fld>
            <a:endParaRPr lang="zh-CN" altLang="en-US"/>
          </a:p>
        </p:txBody>
      </p:sp>
    </p:spTree>
    <p:extLst>
      <p:ext uri="{BB962C8B-B14F-4D97-AF65-F5344CB8AC3E}">
        <p14:creationId xmlns:p14="http://schemas.microsoft.com/office/powerpoint/2010/main" val="3317681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51</a:t>
            </a:fld>
            <a:endParaRPr lang="zh-CN" altLang="en-US"/>
          </a:p>
        </p:txBody>
      </p:sp>
    </p:spTree>
    <p:extLst>
      <p:ext uri="{BB962C8B-B14F-4D97-AF65-F5344CB8AC3E}">
        <p14:creationId xmlns:p14="http://schemas.microsoft.com/office/powerpoint/2010/main" val="2577790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52</a:t>
            </a:fld>
            <a:endParaRPr lang="zh-CN" altLang="en-US"/>
          </a:p>
        </p:txBody>
      </p:sp>
    </p:spTree>
    <p:extLst>
      <p:ext uri="{BB962C8B-B14F-4D97-AF65-F5344CB8AC3E}">
        <p14:creationId xmlns:p14="http://schemas.microsoft.com/office/powerpoint/2010/main" val="1106390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53</a:t>
            </a:fld>
            <a:endParaRPr lang="zh-CN" altLang="en-US"/>
          </a:p>
        </p:txBody>
      </p:sp>
    </p:spTree>
    <p:extLst>
      <p:ext uri="{BB962C8B-B14F-4D97-AF65-F5344CB8AC3E}">
        <p14:creationId xmlns:p14="http://schemas.microsoft.com/office/powerpoint/2010/main" val="3673861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54</a:t>
            </a:fld>
            <a:endParaRPr lang="zh-CN" altLang="en-US"/>
          </a:p>
        </p:txBody>
      </p:sp>
    </p:spTree>
    <p:extLst>
      <p:ext uri="{BB962C8B-B14F-4D97-AF65-F5344CB8AC3E}">
        <p14:creationId xmlns:p14="http://schemas.microsoft.com/office/powerpoint/2010/main" val="1204182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55</a:t>
            </a:fld>
            <a:endParaRPr lang="zh-CN" altLang="en-US"/>
          </a:p>
        </p:txBody>
      </p:sp>
    </p:spTree>
    <p:extLst>
      <p:ext uri="{BB962C8B-B14F-4D97-AF65-F5344CB8AC3E}">
        <p14:creationId xmlns:p14="http://schemas.microsoft.com/office/powerpoint/2010/main" val="2444988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56</a:t>
            </a:fld>
            <a:endParaRPr lang="zh-CN" altLang="en-US"/>
          </a:p>
        </p:txBody>
      </p:sp>
    </p:spTree>
    <p:extLst>
      <p:ext uri="{BB962C8B-B14F-4D97-AF65-F5344CB8AC3E}">
        <p14:creationId xmlns:p14="http://schemas.microsoft.com/office/powerpoint/2010/main" val="2842000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7154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6</a:t>
            </a:fld>
            <a:endParaRPr lang="zh-CN" altLang="en-US"/>
          </a:p>
        </p:txBody>
      </p:sp>
    </p:spTree>
    <p:extLst>
      <p:ext uri="{BB962C8B-B14F-4D97-AF65-F5344CB8AC3E}">
        <p14:creationId xmlns:p14="http://schemas.microsoft.com/office/powerpoint/2010/main" val="288997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extLst>
      <p:ext uri="{BB962C8B-B14F-4D97-AF65-F5344CB8AC3E}">
        <p14:creationId xmlns:p14="http://schemas.microsoft.com/office/powerpoint/2010/main" val="312839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41DB7E-4CB5-4ABA-993C-C818B2A9FB2E}" type="slidenum">
              <a:rPr lang="zh-CN" altLang="en-US" smtClean="0"/>
              <a:t>8</a:t>
            </a:fld>
            <a:endParaRPr lang="zh-CN" altLang="en-US"/>
          </a:p>
        </p:txBody>
      </p:sp>
    </p:spTree>
    <p:extLst>
      <p:ext uri="{BB962C8B-B14F-4D97-AF65-F5344CB8AC3E}">
        <p14:creationId xmlns:p14="http://schemas.microsoft.com/office/powerpoint/2010/main" val="245746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172872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56ED8-F5AE-4215-8751-09A26454D6F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10EF970-383C-47EB-A722-0AB500352EC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E7DC53A-04D0-409A-A48A-F399EF446593}"/>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C049E415-AD55-455E-B08D-B959C2C8D3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AFE7A2E-FAA7-4CEF-8FDA-B099322B6A72}"/>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379721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EDA5D-E87C-45E9-A591-DCC5E2E30AA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CE40030-74E2-4991-9351-FD4CD3EA751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7FBF3D-D648-4B51-8360-CD60097C395F}"/>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56955EE1-93A7-4C79-9427-E2583B6D830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D758086-CC88-48AD-9987-1038BD10F402}"/>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322699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0E3BAD0-F1BE-42B4-902A-940360AF2F49}"/>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7BE125-F524-4476-A3F5-6F05D5EF34F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EA82589-FFF5-4FA4-92D6-31C8DBAD05A1}"/>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8296BACD-41E8-4D21-A7A0-5E85C761F9A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DFC078D-DD9D-492D-B92D-8A05769CC279}"/>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830805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05799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23716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06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45275B7-F0E7-4242-9806-6A00C6F46F8B}"/>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433DFB79-758A-424D-97CD-DB138BD06BC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A7A526F-8555-4940-A09E-606D5619348E}"/>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pic>
        <p:nvPicPr>
          <p:cNvPr id="7" name="图片 6">
            <a:extLst>
              <a:ext uri="{FF2B5EF4-FFF2-40B4-BE49-F238E27FC236}">
                <a16:creationId xmlns:a16="http://schemas.microsoft.com/office/drawing/2014/main" id="{D202BF02-FF78-491B-A2DA-C9C34A870F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6553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C436850-11B6-41F7-B650-85F4C2FF1036}"/>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4EE51AAB-B4B3-4EFA-A3AF-CC0FDABD783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F9B5659-99B8-46BE-AC97-3E11A2BB5A05}"/>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pic>
        <p:nvPicPr>
          <p:cNvPr id="7" name="图片 6">
            <a:extLst>
              <a:ext uri="{FF2B5EF4-FFF2-40B4-BE49-F238E27FC236}">
                <a16:creationId xmlns:a16="http://schemas.microsoft.com/office/drawing/2014/main" id="{CE8AA70A-63EE-49D9-B322-16CE2C07F3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8075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EB202-7120-4B09-9EDC-E3993B9BB98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B28BD7-C56F-4D1C-923B-050B446844C0}"/>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35C71DD-F4DB-4449-A604-851A3E773737}"/>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67AC464-64AC-4068-B68C-7D2C32CB6D55}"/>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6" name="页脚占位符 5">
            <a:extLst>
              <a:ext uri="{FF2B5EF4-FFF2-40B4-BE49-F238E27FC236}">
                <a16:creationId xmlns:a16="http://schemas.microsoft.com/office/drawing/2014/main" id="{0A18BCA8-C336-404B-AB5D-F364649873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F2ABE3-24F0-4661-858F-9DF50E549A18}"/>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42332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B089C-8199-4E53-8A74-820209991A1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BF4A7-DD88-4FC0-AC13-ED735D22BA8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B54972-DC94-4397-AF9D-8CDAB787718B}"/>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5DF1B2D-FBCE-4D50-8899-D3228918A04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324ACE7-9765-479B-BCEA-04391CD4BB65}"/>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1921AFA-FEE6-4E71-BC0A-5F081749C155}"/>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8" name="页脚占位符 7">
            <a:extLst>
              <a:ext uri="{FF2B5EF4-FFF2-40B4-BE49-F238E27FC236}">
                <a16:creationId xmlns:a16="http://schemas.microsoft.com/office/drawing/2014/main" id="{E12770F6-9DB7-4778-AB5C-3655C6F51F2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EA30BF4-94D5-4896-B36D-D49227916FFD}"/>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
        <p:nvSpPr>
          <p:cNvPr id="11" name="TextBox 10"/>
          <p:cNvSpPr txBox="1"/>
          <p:nvPr userDrawn="1"/>
        </p:nvSpPr>
        <p:spPr>
          <a:xfrm>
            <a:off x="19077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3091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1AA21-62DC-4127-BFB1-F21D6DA25AE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B48898-C528-4A40-AF9F-743D590AA76B}"/>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4" name="页脚占位符 3">
            <a:extLst>
              <a:ext uri="{FF2B5EF4-FFF2-40B4-BE49-F238E27FC236}">
                <a16:creationId xmlns:a16="http://schemas.microsoft.com/office/drawing/2014/main" id="{E479970F-0F8F-4950-9FE9-26632A4BEE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552B64B-F6D8-4A34-BF70-9A3ADC046401}"/>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285504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9ED0EF-3F67-4DA8-B7A8-8E38C7DDD85D}"/>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3" name="页脚占位符 2">
            <a:extLst>
              <a:ext uri="{FF2B5EF4-FFF2-40B4-BE49-F238E27FC236}">
                <a16:creationId xmlns:a16="http://schemas.microsoft.com/office/drawing/2014/main" id="{C8E9D803-D9DD-49A3-99B3-07FE5E40765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0AED66F-3F82-416F-A64D-C5632DD080C0}"/>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4156267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E4B5F-8CBB-48D5-AA47-D74259A1A65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E76878E-8B4E-41E3-AC63-D6BD8CB8B2D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C99EFA6-4CCF-4547-BC93-B5EF291EA25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9CD090-B723-401C-905D-E4F5ADD1DD9E}"/>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6" name="页脚占位符 5">
            <a:extLst>
              <a:ext uri="{FF2B5EF4-FFF2-40B4-BE49-F238E27FC236}">
                <a16:creationId xmlns:a16="http://schemas.microsoft.com/office/drawing/2014/main" id="{C7CCBCA7-8FA7-4987-BC5D-A363E403D6B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C72B44B-0251-463B-ACDD-D5639AE6BAEE}"/>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15042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44774-192D-41DA-9BB5-211B312955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B0051B3-5741-4EA5-91B7-72A76932635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D617A7-72EC-4708-9043-4617F2F96CE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E63336-588B-47A1-A6ED-C76310D21958}"/>
              </a:ext>
            </a:extLst>
          </p:cNvPr>
          <p:cNvSpPr>
            <a:spLocks noGrp="1"/>
          </p:cNvSpPr>
          <p:nvPr>
            <p:ph type="dt" sz="half" idx="10"/>
          </p:nvPr>
        </p:nvSpPr>
        <p:spPr>
          <a:xfrm>
            <a:off x="838200" y="6356350"/>
            <a:ext cx="2743200" cy="365125"/>
          </a:xfrm>
          <a:prstGeom prst="rect">
            <a:avLst/>
          </a:prstGeom>
        </p:spPr>
        <p:txBody>
          <a:bodyPr/>
          <a:lstStyle/>
          <a:p>
            <a:fld id="{C03DE807-215E-47EB-B84B-198322179C58}" type="datetimeFigureOut">
              <a:rPr lang="zh-CN" altLang="en-US" smtClean="0"/>
              <a:t>2021/4/27</a:t>
            </a:fld>
            <a:endParaRPr lang="zh-CN" altLang="en-US"/>
          </a:p>
        </p:txBody>
      </p:sp>
      <p:sp>
        <p:nvSpPr>
          <p:cNvPr id="6" name="页脚占位符 5">
            <a:extLst>
              <a:ext uri="{FF2B5EF4-FFF2-40B4-BE49-F238E27FC236}">
                <a16:creationId xmlns:a16="http://schemas.microsoft.com/office/drawing/2014/main" id="{2C1E3175-5FDA-492E-B6AA-ED6686C3A4D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482966B-BDAC-4466-9217-B024D3CBCF99}"/>
              </a:ext>
            </a:extLst>
          </p:cNvPr>
          <p:cNvSpPr>
            <a:spLocks noGrp="1"/>
          </p:cNvSpPr>
          <p:nvPr>
            <p:ph type="sldNum" sz="quarter" idx="12"/>
          </p:nvPr>
        </p:nvSpPr>
        <p:spPr>
          <a:xfrm>
            <a:off x="8610600" y="6356350"/>
            <a:ext cx="2743200" cy="365125"/>
          </a:xfrm>
          <a:prstGeom prst="rect">
            <a:avLst/>
          </a:prstGeom>
        </p:spPr>
        <p:txBody>
          <a:bodyPr/>
          <a:lstStyle/>
          <a:p>
            <a:fld id="{42C4D9BF-80BE-46C2-A213-B29FE6F6BA11}" type="slidenum">
              <a:rPr lang="zh-CN" altLang="en-US" smtClean="0"/>
              <a:t>‹#›</a:t>
            </a:fld>
            <a:endParaRPr lang="zh-CN" altLang="en-US"/>
          </a:p>
        </p:txBody>
      </p:sp>
    </p:spTree>
    <p:extLst>
      <p:ext uri="{BB962C8B-B14F-4D97-AF65-F5344CB8AC3E}">
        <p14:creationId xmlns:p14="http://schemas.microsoft.com/office/powerpoint/2010/main" val="220889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153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152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03E8949-4CE6-4DEE-9CD1-15B3546F9D07}"/>
              </a:ext>
            </a:extLst>
          </p:cNvPr>
          <p:cNvSpPr/>
          <p:nvPr/>
        </p:nvSpPr>
        <p:spPr>
          <a:xfrm>
            <a:off x="4586216" y="1919216"/>
            <a:ext cx="3019567" cy="301956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a:extLst>
              <a:ext uri="{FF2B5EF4-FFF2-40B4-BE49-F238E27FC236}">
                <a16:creationId xmlns:a16="http://schemas.microsoft.com/office/drawing/2014/main" id="{B06827B8-524D-40F8-8AED-203C63DC02B6}"/>
              </a:ext>
            </a:extLst>
          </p:cNvPr>
          <p:cNvSpPr/>
          <p:nvPr/>
        </p:nvSpPr>
        <p:spPr>
          <a:xfrm>
            <a:off x="4372988" y="1705988"/>
            <a:ext cx="3446022" cy="3446022"/>
          </a:xfrm>
          <a:prstGeom prst="ellipse">
            <a:avLst/>
          </a:prstGeom>
          <a:noFill/>
          <a:ln>
            <a:solidFill>
              <a:schemeClr val="bg1">
                <a:lumMod val="6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6946F689-028A-4106-8268-8EDA3C0B9F38}"/>
              </a:ext>
            </a:extLst>
          </p:cNvPr>
          <p:cNvSpPr/>
          <p:nvPr/>
        </p:nvSpPr>
        <p:spPr>
          <a:xfrm>
            <a:off x="4372988" y="1705988"/>
            <a:ext cx="3446022" cy="3446022"/>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39CFD318-650E-433D-9B39-1B30D7572E15}"/>
              </a:ext>
            </a:extLst>
          </p:cNvPr>
          <p:cNvSpPr/>
          <p:nvPr/>
        </p:nvSpPr>
        <p:spPr>
          <a:xfrm>
            <a:off x="3960510" y="1293510"/>
            <a:ext cx="4270979" cy="4270979"/>
          </a:xfrm>
          <a:prstGeom prst="ellipse">
            <a:avLst/>
          </a:prstGeom>
          <a:no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206E048F-B3E0-4234-9478-A9E18B2F1B05}"/>
              </a:ext>
            </a:extLst>
          </p:cNvPr>
          <p:cNvGrpSpPr/>
          <p:nvPr/>
        </p:nvGrpSpPr>
        <p:grpSpPr>
          <a:xfrm>
            <a:off x="4979165" y="2174155"/>
            <a:ext cx="2233669" cy="2509689"/>
            <a:chOff x="1997035" y="2290189"/>
            <a:chExt cx="1640246" cy="1842935"/>
          </a:xfrm>
        </p:grpSpPr>
        <p:sp>
          <p:nvSpPr>
            <p:cNvPr id="9" name="椭圆 8">
              <a:extLst>
                <a:ext uri="{FF2B5EF4-FFF2-40B4-BE49-F238E27FC236}">
                  <a16:creationId xmlns:a16="http://schemas.microsoft.com/office/drawing/2014/main" id="{2779742D-1588-4D3C-B377-EB366A2389B0}"/>
                </a:ext>
              </a:extLst>
            </p:cNvPr>
            <p:cNvSpPr/>
            <p:nvPr/>
          </p:nvSpPr>
          <p:spPr>
            <a:xfrm>
              <a:off x="1997035" y="3945759"/>
              <a:ext cx="187365" cy="187365"/>
            </a:xfrm>
            <a:prstGeom prst="ellipse">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5DAEF2C9-8B13-4EBF-8C5C-6C75F0704785}"/>
                </a:ext>
              </a:extLst>
            </p:cNvPr>
            <p:cNvSpPr/>
            <p:nvPr/>
          </p:nvSpPr>
          <p:spPr>
            <a:xfrm>
              <a:off x="3484683" y="2290189"/>
              <a:ext cx="152598" cy="1525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 name="直接连接符 10">
              <a:extLst>
                <a:ext uri="{FF2B5EF4-FFF2-40B4-BE49-F238E27FC236}">
                  <a16:creationId xmlns:a16="http://schemas.microsoft.com/office/drawing/2014/main" id="{A07A0E30-E3A6-4EC5-905A-0B56786C3DF9}"/>
                </a:ext>
              </a:extLst>
            </p:cNvPr>
            <p:cNvCxnSpPr>
              <a:stCxn id="10" idx="3"/>
              <a:endCxn id="9" idx="7"/>
            </p:cNvCxnSpPr>
            <p:nvPr/>
          </p:nvCxnSpPr>
          <p:spPr>
            <a:xfrm flipH="1">
              <a:off x="2156961" y="2420440"/>
              <a:ext cx="1350069" cy="1552758"/>
            </a:xfrm>
            <a:prstGeom prst="line">
              <a:avLst/>
            </a:prstGeom>
            <a:ln>
              <a:solidFill>
                <a:schemeClr val="bg1">
                  <a:alpha val="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15A7179A-A375-47AF-85A4-2BA8E266839C}"/>
              </a:ext>
            </a:extLst>
          </p:cNvPr>
          <p:cNvSpPr/>
          <p:nvPr/>
        </p:nvSpPr>
        <p:spPr>
          <a:xfrm>
            <a:off x="2912805" y="2351529"/>
            <a:ext cx="6366387" cy="1015663"/>
          </a:xfrm>
          <a:prstGeom prst="rect">
            <a:avLst/>
          </a:prstGeom>
        </p:spPr>
        <p:txBody>
          <a:bodyPr wrap="square">
            <a:spAutoFit/>
          </a:bodyPr>
          <a:lstStyle/>
          <a:p>
            <a:pPr algn="ctr"/>
            <a:r>
              <a:rPr lang="en-US" altLang="zh-CN" sz="6000" i="1" dirty="0">
                <a:solidFill>
                  <a:schemeClr val="bg1">
                    <a:lumMod val="50000"/>
                  </a:schemeClr>
                </a:solidFill>
                <a:latin typeface="方正正黑简体" panose="02000000000000000000" pitchFamily="2" charset="-122"/>
                <a:ea typeface="方正正黑简体" panose="02000000000000000000" pitchFamily="2" charset="-122"/>
                <a:cs typeface="+mn-ea"/>
                <a:sym typeface="+mn-lt"/>
              </a:rPr>
              <a:t>Bert</a:t>
            </a:r>
            <a:r>
              <a:rPr lang="zh-CN" altLang="en-US" sz="6000" i="1" dirty="0">
                <a:solidFill>
                  <a:schemeClr val="bg1">
                    <a:lumMod val="50000"/>
                  </a:schemeClr>
                </a:solidFill>
                <a:latin typeface="方正正黑简体" panose="02000000000000000000" pitchFamily="2" charset="-122"/>
                <a:ea typeface="方正正黑简体" panose="02000000000000000000" pitchFamily="2" charset="-122"/>
                <a:cs typeface="+mn-ea"/>
                <a:sym typeface="+mn-lt"/>
              </a:rPr>
              <a:t>的一系列内容</a:t>
            </a:r>
          </a:p>
        </p:txBody>
      </p:sp>
      <p:sp>
        <p:nvSpPr>
          <p:cNvPr id="13" name="矩形 12">
            <a:extLst>
              <a:ext uri="{FF2B5EF4-FFF2-40B4-BE49-F238E27FC236}">
                <a16:creationId xmlns:a16="http://schemas.microsoft.com/office/drawing/2014/main" id="{00A6CAF8-10EB-4688-A131-7D5A78115B78}"/>
              </a:ext>
            </a:extLst>
          </p:cNvPr>
          <p:cNvSpPr/>
          <p:nvPr/>
        </p:nvSpPr>
        <p:spPr>
          <a:xfrm>
            <a:off x="4679186" y="3798901"/>
            <a:ext cx="2874035" cy="830997"/>
          </a:xfrm>
          <a:prstGeom prst="rect">
            <a:avLst/>
          </a:prstGeom>
        </p:spPr>
        <p:txBody>
          <a:bodyPr wrap="square">
            <a:spAutoFit/>
          </a:bodyPr>
          <a:lstStyle/>
          <a:p>
            <a:pPr algn="ctr"/>
            <a:r>
              <a:rPr lang="zh-CN" altLang="en-US" sz="2400" dirty="0">
                <a:cs typeface="+mn-ea"/>
                <a:sym typeface="+mn-lt"/>
              </a:rPr>
              <a:t>汇报人：贾     旭</a:t>
            </a:r>
            <a:endParaRPr lang="en-US" altLang="zh-CN" sz="2400" dirty="0">
              <a:cs typeface="+mn-ea"/>
              <a:sym typeface="+mn-lt"/>
            </a:endParaRPr>
          </a:p>
          <a:p>
            <a:pPr algn="ctr"/>
            <a:r>
              <a:rPr lang="zh-CN" altLang="en-US" sz="2400" dirty="0">
                <a:cs typeface="+mn-ea"/>
                <a:sym typeface="+mn-lt"/>
              </a:rPr>
              <a:t>时间：</a:t>
            </a:r>
            <a:r>
              <a:rPr lang="en-US" altLang="zh-CN" sz="2400" dirty="0">
                <a:cs typeface="+mn-ea"/>
                <a:sym typeface="+mn-lt"/>
              </a:rPr>
              <a:t>2021.4.28</a:t>
            </a:r>
            <a:endParaRPr lang="zh-CN" altLang="en-US" sz="2400" dirty="0">
              <a:cs typeface="+mn-ea"/>
              <a:sym typeface="+mn-lt"/>
            </a:endParaRPr>
          </a:p>
        </p:txBody>
      </p:sp>
    </p:spTree>
    <p:extLst>
      <p:ext uri="{BB962C8B-B14F-4D97-AF65-F5344CB8AC3E}">
        <p14:creationId xmlns:p14="http://schemas.microsoft.com/office/powerpoint/2010/main" val="1440252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3" presetClass="entr" presetSubtype="16"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par>
                                <p:cTn id="18" presetID="49" presetClass="entr" presetSubtype="0" decel="10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250" fill="hold"/>
                                        <p:tgtEl>
                                          <p:spTgt spid="5"/>
                                        </p:tgtEl>
                                        <p:attrNameLst>
                                          <p:attrName>ppt_w</p:attrName>
                                        </p:attrNameLst>
                                      </p:cBhvr>
                                      <p:tavLst>
                                        <p:tav tm="0">
                                          <p:val>
                                            <p:fltVal val="0"/>
                                          </p:val>
                                        </p:tav>
                                        <p:tav tm="100000">
                                          <p:val>
                                            <p:strVal val="#ppt_w"/>
                                          </p:val>
                                        </p:tav>
                                      </p:tavLst>
                                    </p:anim>
                                    <p:anim calcmode="lin" valueType="num">
                                      <p:cBhvr>
                                        <p:cTn id="21" dur="1250" fill="hold"/>
                                        <p:tgtEl>
                                          <p:spTgt spid="5"/>
                                        </p:tgtEl>
                                        <p:attrNameLst>
                                          <p:attrName>ppt_h</p:attrName>
                                        </p:attrNameLst>
                                      </p:cBhvr>
                                      <p:tavLst>
                                        <p:tav tm="0">
                                          <p:val>
                                            <p:fltVal val="0"/>
                                          </p:val>
                                        </p:tav>
                                        <p:tav tm="100000">
                                          <p:val>
                                            <p:strVal val="#ppt_h"/>
                                          </p:val>
                                        </p:tav>
                                      </p:tavLst>
                                    </p:anim>
                                    <p:anim calcmode="lin" valueType="num">
                                      <p:cBhvr>
                                        <p:cTn id="22" dur="1250" fill="hold"/>
                                        <p:tgtEl>
                                          <p:spTgt spid="5"/>
                                        </p:tgtEl>
                                        <p:attrNameLst>
                                          <p:attrName>style.rotation</p:attrName>
                                        </p:attrNameLst>
                                      </p:cBhvr>
                                      <p:tavLst>
                                        <p:tav tm="0">
                                          <p:val>
                                            <p:fltVal val="360"/>
                                          </p:val>
                                        </p:tav>
                                        <p:tav tm="100000">
                                          <p:val>
                                            <p:fltVal val="0"/>
                                          </p:val>
                                        </p:tav>
                                      </p:tavLst>
                                    </p:anim>
                                    <p:animEffect transition="in" filter="fade">
                                      <p:cBhvr>
                                        <p:cTn id="23" dur="1250"/>
                                        <p:tgtEl>
                                          <p:spTgt spid="5"/>
                                        </p:tgtEl>
                                      </p:cBhvr>
                                    </p:animEffect>
                                  </p:childTnLst>
                                </p:cTn>
                              </p:par>
                            </p:childTnLst>
                          </p:cTn>
                        </p:par>
                        <p:par>
                          <p:cTn id="24" fill="hold">
                            <p:stCondLst>
                              <p:cond delay="1250"/>
                            </p:stCondLst>
                            <p:childTnLst>
                              <p:par>
                                <p:cTn id="25" presetID="6" presetClass="emph" presetSubtype="0" fill="hold" grpId="1" nodeType="afterEffect">
                                  <p:stCondLst>
                                    <p:cond delay="0"/>
                                  </p:stCondLst>
                                  <p:childTnLst>
                                    <p:animScale>
                                      <p:cBhvr>
                                        <p:cTn id="26" dur="500" fill="hold"/>
                                        <p:tgtEl>
                                          <p:spTgt spid="5"/>
                                        </p:tgtEl>
                                      </p:cBhvr>
                                      <p:by x="150000" y="150000"/>
                                    </p:animScale>
                                  </p:childTnLst>
                                </p:cTn>
                              </p:par>
                              <p:par>
                                <p:cTn id="27" presetID="49" presetClass="entr" presetSubtype="0" decel="10000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750" fill="hold"/>
                                        <p:tgtEl>
                                          <p:spTgt spid="4"/>
                                        </p:tgtEl>
                                        <p:attrNameLst>
                                          <p:attrName>ppt_w</p:attrName>
                                        </p:attrNameLst>
                                      </p:cBhvr>
                                      <p:tavLst>
                                        <p:tav tm="0">
                                          <p:val>
                                            <p:fltVal val="0"/>
                                          </p:val>
                                        </p:tav>
                                        <p:tav tm="100000">
                                          <p:val>
                                            <p:strVal val="#ppt_w"/>
                                          </p:val>
                                        </p:tav>
                                      </p:tavLst>
                                    </p:anim>
                                    <p:anim calcmode="lin" valueType="num">
                                      <p:cBhvr>
                                        <p:cTn id="30" dur="750" fill="hold"/>
                                        <p:tgtEl>
                                          <p:spTgt spid="4"/>
                                        </p:tgtEl>
                                        <p:attrNameLst>
                                          <p:attrName>ppt_h</p:attrName>
                                        </p:attrNameLst>
                                      </p:cBhvr>
                                      <p:tavLst>
                                        <p:tav tm="0">
                                          <p:val>
                                            <p:fltVal val="0"/>
                                          </p:val>
                                        </p:tav>
                                        <p:tav tm="100000">
                                          <p:val>
                                            <p:strVal val="#ppt_h"/>
                                          </p:val>
                                        </p:tav>
                                      </p:tavLst>
                                    </p:anim>
                                    <p:anim calcmode="lin" valueType="num">
                                      <p:cBhvr>
                                        <p:cTn id="31" dur="750" fill="hold"/>
                                        <p:tgtEl>
                                          <p:spTgt spid="4"/>
                                        </p:tgtEl>
                                        <p:attrNameLst>
                                          <p:attrName>style.rotation</p:attrName>
                                        </p:attrNameLst>
                                      </p:cBhvr>
                                      <p:tavLst>
                                        <p:tav tm="0">
                                          <p:val>
                                            <p:fltVal val="360"/>
                                          </p:val>
                                        </p:tav>
                                        <p:tav tm="100000">
                                          <p:val>
                                            <p:fltVal val="0"/>
                                          </p:val>
                                        </p:tav>
                                      </p:tavLst>
                                    </p:anim>
                                    <p:animEffect transition="in" filter="fade">
                                      <p:cBhvr>
                                        <p:cTn id="32" dur="750"/>
                                        <p:tgtEl>
                                          <p:spTgt spid="4"/>
                                        </p:tgtEl>
                                      </p:cBhvr>
                                    </p:animEffect>
                                  </p:childTnLst>
                                </p:cTn>
                              </p:par>
                            </p:childTnLst>
                          </p:cTn>
                        </p:par>
                        <p:par>
                          <p:cTn id="33" fill="hold">
                            <p:stCondLst>
                              <p:cond delay="2000"/>
                            </p:stCondLst>
                            <p:childTnLst>
                              <p:par>
                                <p:cTn id="34" presetID="6" presetClass="emph" presetSubtype="0" fill="hold" grpId="1" nodeType="afterEffect">
                                  <p:stCondLst>
                                    <p:cond delay="0"/>
                                  </p:stCondLst>
                                  <p:childTnLst>
                                    <p:animScale>
                                      <p:cBhvr>
                                        <p:cTn id="35" dur="500" fill="hold"/>
                                        <p:tgtEl>
                                          <p:spTgt spid="4"/>
                                        </p:tgtEl>
                                      </p:cBhvr>
                                      <p:by x="150000" y="150000"/>
                                    </p:animScale>
                                  </p:childTnLst>
                                </p:cTn>
                              </p:par>
                              <p:par>
                                <p:cTn id="36" presetID="49" presetClass="entr" presetSubtype="0" decel="1000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750" fill="hold"/>
                                        <p:tgtEl>
                                          <p:spTgt spid="6"/>
                                        </p:tgtEl>
                                        <p:attrNameLst>
                                          <p:attrName>ppt_w</p:attrName>
                                        </p:attrNameLst>
                                      </p:cBhvr>
                                      <p:tavLst>
                                        <p:tav tm="0">
                                          <p:val>
                                            <p:fltVal val="0"/>
                                          </p:val>
                                        </p:tav>
                                        <p:tav tm="100000">
                                          <p:val>
                                            <p:strVal val="#ppt_w"/>
                                          </p:val>
                                        </p:tav>
                                      </p:tavLst>
                                    </p:anim>
                                    <p:anim calcmode="lin" valueType="num">
                                      <p:cBhvr>
                                        <p:cTn id="39" dur="750" fill="hold"/>
                                        <p:tgtEl>
                                          <p:spTgt spid="6"/>
                                        </p:tgtEl>
                                        <p:attrNameLst>
                                          <p:attrName>ppt_h</p:attrName>
                                        </p:attrNameLst>
                                      </p:cBhvr>
                                      <p:tavLst>
                                        <p:tav tm="0">
                                          <p:val>
                                            <p:fltVal val="0"/>
                                          </p:val>
                                        </p:tav>
                                        <p:tav tm="100000">
                                          <p:val>
                                            <p:strVal val="#ppt_h"/>
                                          </p:val>
                                        </p:tav>
                                      </p:tavLst>
                                    </p:anim>
                                    <p:anim calcmode="lin" valueType="num">
                                      <p:cBhvr>
                                        <p:cTn id="40" dur="750" fill="hold"/>
                                        <p:tgtEl>
                                          <p:spTgt spid="6"/>
                                        </p:tgtEl>
                                        <p:attrNameLst>
                                          <p:attrName>style.rotation</p:attrName>
                                        </p:attrNameLst>
                                      </p:cBhvr>
                                      <p:tavLst>
                                        <p:tav tm="0">
                                          <p:val>
                                            <p:fltVal val="360"/>
                                          </p:val>
                                        </p:tav>
                                        <p:tav tm="100000">
                                          <p:val>
                                            <p:fltVal val="0"/>
                                          </p:val>
                                        </p:tav>
                                      </p:tavLst>
                                    </p:anim>
                                    <p:animEffect transition="in" filter="fade">
                                      <p:cBhvr>
                                        <p:cTn id="41" dur="750"/>
                                        <p:tgtEl>
                                          <p:spTgt spid="6"/>
                                        </p:tgtEl>
                                      </p:cBhvr>
                                    </p:animEffect>
                                  </p:childTnLst>
                                </p:cTn>
                              </p:par>
                              <p:par>
                                <p:cTn id="42" presetID="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8" presetClass="emph" presetSubtype="0" fill="hold" nodeType="withEffect">
                                  <p:stCondLst>
                                    <p:cond delay="0"/>
                                  </p:stCondLst>
                                  <p:childTnLst>
                                    <p:animRot by="21600000">
                                      <p:cBhvr>
                                        <p:cTn id="45" dur="5000" fill="hold"/>
                                        <p:tgtEl>
                                          <p:spTgt spid="8"/>
                                        </p:tgtEl>
                                        <p:attrNameLst>
                                          <p:attrName>r</p:attrName>
                                        </p:attrNameLst>
                                      </p:cBhvr>
                                    </p:animRot>
                                  </p:childTnLst>
                                </p:cTn>
                              </p:par>
                              <p:par>
                                <p:cTn id="46" presetID="8" presetClass="emph" presetSubtype="0" fill="hold" nodeType="withEffect">
                                  <p:stCondLst>
                                    <p:cond delay="5000"/>
                                  </p:stCondLst>
                                  <p:childTnLst>
                                    <p:animRot by="-21600000">
                                      <p:cBhvr>
                                        <p:cTn id="47" dur="5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A5F7B62-2810-4E4A-930A-6B3BF85AF6F0}"/>
              </a:ext>
            </a:extLst>
          </p:cNvPr>
          <p:cNvSpPr txBox="1"/>
          <p:nvPr/>
        </p:nvSpPr>
        <p:spPr>
          <a:xfrm>
            <a:off x="764151" y="1158143"/>
            <a:ext cx="5243359" cy="3814378"/>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填空任务</a:t>
            </a:r>
            <a:endParaRPr lang="en-US" altLang="zh-CN" sz="2400" b="1" dirty="0">
              <a:solidFill>
                <a:schemeClr val="tx1">
                  <a:lumMod val="85000"/>
                  <a:lumOff val="15000"/>
                </a:schemeClr>
              </a:solidFill>
              <a:cs typeface="+mn-ea"/>
              <a:sym typeface="+mn-lt"/>
            </a:endParaRPr>
          </a:p>
          <a:p>
            <a:pPr>
              <a:lnSpc>
                <a:spcPct val="130000"/>
              </a:lnSpc>
            </a:pPr>
            <a:r>
              <a:rPr lang="zh-CN" altLang="en-US" sz="2400" b="1" dirty="0">
                <a:solidFill>
                  <a:schemeClr val="tx1">
                    <a:lumMod val="85000"/>
                    <a:lumOff val="15000"/>
                  </a:schemeClr>
                </a:solidFill>
                <a:cs typeface="+mn-ea"/>
                <a:sym typeface="+mn-lt"/>
              </a:rPr>
              <a:t>（</a:t>
            </a:r>
            <a:r>
              <a:rPr lang="en-US" altLang="zh-CN" sz="2400" b="1" dirty="0">
                <a:solidFill>
                  <a:schemeClr val="tx1">
                    <a:lumMod val="85000"/>
                    <a:lumOff val="15000"/>
                  </a:schemeClr>
                </a:solidFill>
                <a:cs typeface="+mn-ea"/>
                <a:sym typeface="+mn-lt"/>
              </a:rPr>
              <a:t>Masked Language Model</a:t>
            </a:r>
            <a:r>
              <a:rPr lang="zh-CN" altLang="en-US" sz="2400" b="1" dirty="0">
                <a:solidFill>
                  <a:schemeClr val="tx1">
                    <a:lumMod val="85000"/>
                    <a:lumOff val="15000"/>
                  </a:schemeClr>
                </a:solidFill>
                <a:cs typeface="+mn-ea"/>
                <a:sym typeface="+mn-lt"/>
              </a:rPr>
              <a:t>）</a:t>
            </a:r>
            <a:endParaRPr lang="en-US" altLang="zh-CN" sz="2400" b="1" dirty="0">
              <a:solidFill>
                <a:schemeClr val="tx1">
                  <a:lumMod val="85000"/>
                  <a:lumOff val="15000"/>
                </a:schemeClr>
              </a:solidFill>
              <a:cs typeface="+mn-ea"/>
              <a:sym typeface="+mn-lt"/>
            </a:endParaRPr>
          </a:p>
          <a:p>
            <a:pPr>
              <a:lnSpc>
                <a:spcPct val="130000"/>
              </a:lnSpc>
            </a:pPr>
            <a:r>
              <a:rPr lang="en-US" altLang="zh-CN" sz="2000" dirty="0">
                <a:solidFill>
                  <a:schemeClr val="tx1">
                    <a:lumMod val="85000"/>
                    <a:lumOff val="15000"/>
                  </a:schemeClr>
                </a:solidFill>
                <a:cs typeface="+mn-ea"/>
                <a:sym typeface="+mn-lt"/>
              </a:rPr>
              <a:t>15%</a:t>
            </a:r>
            <a:r>
              <a:rPr lang="zh-CN" altLang="en-US" sz="2000" dirty="0">
                <a:solidFill>
                  <a:schemeClr val="tx1">
                    <a:lumMod val="85000"/>
                    <a:lumOff val="15000"/>
                  </a:schemeClr>
                </a:solidFill>
                <a:cs typeface="+mn-ea"/>
                <a:sym typeface="+mn-lt"/>
              </a:rPr>
              <a:t>的</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会被</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分为三个情况：</a:t>
            </a:r>
          </a:p>
          <a:p>
            <a:pPr>
              <a:lnSpc>
                <a:spcPct val="130000"/>
              </a:lnSpc>
            </a:pPr>
            <a:r>
              <a:rPr lang="en-US" altLang="zh-CN" sz="2000" dirty="0">
                <a:solidFill>
                  <a:schemeClr val="tx1">
                    <a:lumMod val="85000"/>
                    <a:lumOff val="15000"/>
                  </a:schemeClr>
                </a:solidFill>
                <a:cs typeface="+mn-ea"/>
                <a:sym typeface="+mn-lt"/>
              </a:rPr>
              <a:t>1. </a:t>
            </a:r>
            <a:r>
              <a:rPr lang="zh-CN" altLang="en-US" sz="2000" dirty="0">
                <a:solidFill>
                  <a:schemeClr val="tx1">
                    <a:lumMod val="85000"/>
                    <a:lumOff val="15000"/>
                  </a:schemeClr>
                </a:solidFill>
                <a:cs typeface="+mn-ea"/>
                <a:sym typeface="+mn-lt"/>
              </a:rPr>
              <a:t>被替换的</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有</a:t>
            </a:r>
            <a:r>
              <a:rPr lang="en-US" altLang="zh-CN" sz="2000" dirty="0">
                <a:solidFill>
                  <a:schemeClr val="tx1">
                    <a:lumMod val="85000"/>
                    <a:lumOff val="15000"/>
                  </a:schemeClr>
                </a:solidFill>
                <a:cs typeface="+mn-ea"/>
                <a:sym typeface="+mn-lt"/>
              </a:rPr>
              <a:t>80%</a:t>
            </a:r>
            <a:r>
              <a:rPr lang="zh-CN" altLang="en-US" sz="2000" dirty="0">
                <a:solidFill>
                  <a:schemeClr val="tx1">
                    <a:lumMod val="85000"/>
                    <a:lumOff val="15000"/>
                  </a:schemeClr>
                </a:solidFill>
                <a:cs typeface="+mn-ea"/>
                <a:sym typeface="+mn-lt"/>
              </a:rPr>
              <a:t>的概率替换为</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，这表示这个词被一个特定的空词替换了。</a:t>
            </a:r>
          </a:p>
          <a:p>
            <a:pPr>
              <a:lnSpc>
                <a:spcPct val="130000"/>
              </a:lnSpc>
            </a:pPr>
            <a:r>
              <a:rPr lang="en-US" altLang="zh-CN" sz="2000" dirty="0">
                <a:solidFill>
                  <a:schemeClr val="tx1">
                    <a:lumMod val="85000"/>
                    <a:lumOff val="15000"/>
                  </a:schemeClr>
                </a:solidFill>
                <a:cs typeface="+mn-ea"/>
                <a:sym typeface="+mn-lt"/>
              </a:rPr>
              <a:t>2. </a:t>
            </a:r>
            <a:r>
              <a:rPr lang="zh-CN" altLang="en-US" sz="2000" dirty="0">
                <a:solidFill>
                  <a:schemeClr val="tx1">
                    <a:lumMod val="85000"/>
                    <a:lumOff val="15000"/>
                  </a:schemeClr>
                </a:solidFill>
                <a:cs typeface="+mn-ea"/>
                <a:sym typeface="+mn-lt"/>
              </a:rPr>
              <a:t>有</a:t>
            </a:r>
            <a:r>
              <a:rPr lang="en-US" altLang="zh-CN" sz="2000" dirty="0">
                <a:solidFill>
                  <a:schemeClr val="tx1">
                    <a:lumMod val="85000"/>
                    <a:lumOff val="15000"/>
                  </a:schemeClr>
                </a:solidFill>
                <a:cs typeface="+mn-ea"/>
                <a:sym typeface="+mn-lt"/>
              </a:rPr>
              <a:t>10%</a:t>
            </a:r>
            <a:r>
              <a:rPr lang="zh-CN" altLang="en-US" sz="2000" dirty="0">
                <a:solidFill>
                  <a:schemeClr val="tx1">
                    <a:lumMod val="85000"/>
                    <a:lumOff val="15000"/>
                  </a:schemeClr>
                </a:solidFill>
                <a:cs typeface="+mn-ea"/>
                <a:sym typeface="+mn-lt"/>
              </a:rPr>
              <a:t>的</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会被随机替换为其它</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a:t>
            </a:r>
          </a:p>
          <a:p>
            <a:pPr>
              <a:lnSpc>
                <a:spcPct val="130000"/>
              </a:lnSpc>
            </a:pPr>
            <a:r>
              <a:rPr lang="en-US" altLang="zh-CN" sz="2000" dirty="0">
                <a:solidFill>
                  <a:schemeClr val="tx1">
                    <a:lumMod val="85000"/>
                    <a:lumOff val="15000"/>
                  </a:schemeClr>
                </a:solidFill>
                <a:cs typeface="+mn-ea"/>
                <a:sym typeface="+mn-lt"/>
              </a:rPr>
              <a:t>3. </a:t>
            </a:r>
            <a:r>
              <a:rPr lang="zh-CN" altLang="en-US" sz="2000" dirty="0">
                <a:solidFill>
                  <a:schemeClr val="tx1">
                    <a:lumMod val="85000"/>
                    <a:lumOff val="15000"/>
                  </a:schemeClr>
                </a:solidFill>
                <a:cs typeface="+mn-ea"/>
                <a:sym typeface="+mn-lt"/>
              </a:rPr>
              <a:t>有</a:t>
            </a:r>
            <a:r>
              <a:rPr lang="en-US" altLang="zh-CN" sz="2000" dirty="0">
                <a:solidFill>
                  <a:schemeClr val="tx1">
                    <a:lumMod val="85000"/>
                    <a:lumOff val="15000"/>
                  </a:schemeClr>
                </a:solidFill>
                <a:cs typeface="+mn-ea"/>
                <a:sym typeface="+mn-lt"/>
              </a:rPr>
              <a:t>10%</a:t>
            </a:r>
            <a:r>
              <a:rPr lang="zh-CN" altLang="en-US" sz="2000" dirty="0">
                <a:solidFill>
                  <a:schemeClr val="tx1">
                    <a:lumMod val="85000"/>
                    <a:lumOff val="15000"/>
                  </a:schemeClr>
                </a:solidFill>
                <a:cs typeface="+mn-ea"/>
                <a:sym typeface="+mn-lt"/>
              </a:rPr>
              <a:t>的</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会原封不动，这里应该是加强模型的抗干扰等方面的能力。</a:t>
            </a:r>
            <a:endParaRPr lang="en-US" altLang="zh-CN" sz="2000" dirty="0">
              <a:solidFill>
                <a:schemeClr val="tx1">
                  <a:lumMod val="85000"/>
                  <a:lumOff val="15000"/>
                </a:schemeClr>
              </a:solidFill>
              <a:cs typeface="+mn-ea"/>
              <a:sym typeface="+mn-lt"/>
            </a:endParaRPr>
          </a:p>
        </p:txBody>
      </p:sp>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8" y="339417"/>
            <a:ext cx="2471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pic>
        <p:nvPicPr>
          <p:cNvPr id="3074" name="Picture 2" descr="在这里插入图片描述">
            <a:extLst>
              <a:ext uri="{FF2B5EF4-FFF2-40B4-BE49-F238E27FC236}">
                <a16:creationId xmlns:a16="http://schemas.microsoft.com/office/drawing/2014/main" id="{947661F0-B282-4A6F-8680-570FA273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129" y="1158143"/>
            <a:ext cx="5439387" cy="421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61273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A5F7B62-2810-4E4A-930A-6B3BF85AF6F0}"/>
              </a:ext>
            </a:extLst>
          </p:cNvPr>
          <p:cNvSpPr txBox="1"/>
          <p:nvPr/>
        </p:nvSpPr>
        <p:spPr>
          <a:xfrm>
            <a:off x="764151" y="1158143"/>
            <a:ext cx="5243359" cy="4614597"/>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判断两个句子是否为上下句</a:t>
            </a:r>
            <a:endParaRPr lang="en-US" altLang="zh-CN" sz="2400" b="1" dirty="0">
              <a:solidFill>
                <a:schemeClr val="tx1">
                  <a:lumMod val="85000"/>
                  <a:lumOff val="15000"/>
                </a:schemeClr>
              </a:solidFill>
              <a:cs typeface="+mn-ea"/>
              <a:sym typeface="+mn-lt"/>
            </a:endParaRPr>
          </a:p>
          <a:p>
            <a:pPr>
              <a:lnSpc>
                <a:spcPct val="130000"/>
              </a:lnSpc>
            </a:pPr>
            <a:r>
              <a:rPr lang="zh-CN" altLang="en-US" sz="2400" b="1" dirty="0">
                <a:solidFill>
                  <a:schemeClr val="tx1">
                    <a:lumMod val="85000"/>
                    <a:lumOff val="15000"/>
                  </a:schemeClr>
                </a:solidFill>
                <a:cs typeface="+mn-ea"/>
                <a:sym typeface="+mn-lt"/>
              </a:rPr>
              <a:t>（</a:t>
            </a:r>
            <a:r>
              <a:rPr lang="en-US" altLang="zh-CN" sz="2400" b="1" dirty="0">
                <a:solidFill>
                  <a:schemeClr val="tx1">
                    <a:lumMod val="85000"/>
                    <a:lumOff val="15000"/>
                  </a:schemeClr>
                </a:solidFill>
                <a:cs typeface="+mn-ea"/>
                <a:sym typeface="+mn-lt"/>
              </a:rPr>
              <a:t>Next Sentence Prediction</a:t>
            </a:r>
            <a:r>
              <a:rPr lang="zh-CN" altLang="en-US" sz="2400" b="1" dirty="0">
                <a:solidFill>
                  <a:schemeClr val="tx1">
                    <a:lumMod val="85000"/>
                    <a:lumOff val="15000"/>
                  </a:schemeClr>
                </a:solidFill>
                <a:cs typeface="+mn-ea"/>
                <a:sym typeface="+mn-lt"/>
              </a:rPr>
              <a:t>）</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每个句子开头会有一个特殊的</a:t>
            </a:r>
            <a:r>
              <a:rPr lang="en-US" altLang="zh-CN" sz="2000" dirty="0">
                <a:solidFill>
                  <a:schemeClr val="tx1">
                    <a:lumMod val="85000"/>
                    <a:lumOff val="15000"/>
                  </a:schemeClr>
                </a:solidFill>
                <a:cs typeface="+mn-ea"/>
                <a:sym typeface="+mn-lt"/>
              </a:rPr>
              <a:t>token[CLS]</a:t>
            </a:r>
            <a:r>
              <a:rPr lang="zh-CN" altLang="en-US" sz="2000" dirty="0">
                <a:solidFill>
                  <a:schemeClr val="tx1">
                    <a:lumMod val="85000"/>
                    <a:lumOff val="15000"/>
                  </a:schemeClr>
                </a:solidFill>
                <a:cs typeface="+mn-ea"/>
                <a:sym typeface="+mn-lt"/>
              </a:rPr>
              <a:t>，表示句子开始。</a:t>
            </a:r>
            <a:r>
              <a:rPr lang="en-US" altLang="zh-CN" sz="2000" dirty="0">
                <a:solidFill>
                  <a:schemeClr val="tx1">
                    <a:lumMod val="85000"/>
                    <a:lumOff val="15000"/>
                  </a:schemeClr>
                </a:solidFill>
                <a:cs typeface="+mn-ea"/>
                <a:sym typeface="+mn-lt"/>
              </a:rPr>
              <a:t>2</a:t>
            </a:r>
            <a:r>
              <a:rPr lang="zh-CN" altLang="en-US" sz="2000" dirty="0">
                <a:solidFill>
                  <a:schemeClr val="tx1">
                    <a:lumMod val="85000"/>
                    <a:lumOff val="15000"/>
                  </a:schemeClr>
                </a:solidFill>
                <a:cs typeface="+mn-ea"/>
                <a:sym typeface="+mn-lt"/>
              </a:rPr>
              <a:t>个句子中间和最后会加上</a:t>
            </a:r>
            <a:r>
              <a:rPr lang="en-US" altLang="zh-CN" sz="2000" dirty="0">
                <a:solidFill>
                  <a:schemeClr val="tx1">
                    <a:lumMod val="85000"/>
                    <a:lumOff val="15000"/>
                  </a:schemeClr>
                </a:solidFill>
                <a:cs typeface="+mn-ea"/>
                <a:sym typeface="+mn-lt"/>
              </a:rPr>
              <a:t>[SEP]</a:t>
            </a:r>
            <a:r>
              <a:rPr lang="zh-CN" altLang="en-US" sz="2000" dirty="0">
                <a:solidFill>
                  <a:schemeClr val="tx1">
                    <a:lumMod val="85000"/>
                    <a:lumOff val="15000"/>
                  </a:schemeClr>
                </a:solidFill>
                <a:cs typeface="+mn-ea"/>
                <a:sym typeface="+mn-lt"/>
              </a:rPr>
              <a:t>用来表示句子分割。</a:t>
            </a:r>
          </a:p>
          <a:p>
            <a:pPr>
              <a:lnSpc>
                <a:spcPct val="130000"/>
              </a:lnSpc>
            </a:pPr>
            <a:r>
              <a:rPr lang="zh-CN" altLang="en-US" sz="2000" dirty="0">
                <a:solidFill>
                  <a:schemeClr val="tx1">
                    <a:lumMod val="85000"/>
                    <a:lumOff val="15000"/>
                  </a:schemeClr>
                </a:solidFill>
                <a:cs typeface="+mn-ea"/>
                <a:sym typeface="+mn-lt"/>
              </a:rPr>
              <a:t>在这个任务中，会对句子随机挑选另外一个句子进行拼接，其中正确是它的下一句和错误的比例为</a:t>
            </a:r>
            <a:r>
              <a:rPr lang="en-US" altLang="zh-CN" sz="2000" dirty="0">
                <a:solidFill>
                  <a:schemeClr val="tx1">
                    <a:lumMod val="85000"/>
                    <a:lumOff val="15000"/>
                  </a:schemeClr>
                </a:solidFill>
                <a:cs typeface="+mn-ea"/>
                <a:sym typeface="+mn-lt"/>
              </a:rPr>
              <a:t>1:1</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a:p>
            <a:pPr>
              <a:lnSpc>
                <a:spcPct val="130000"/>
              </a:lnSpc>
            </a:pPr>
            <a:r>
              <a:rPr lang="zh-CN" altLang="en-US" sz="2000" dirty="0"/>
              <a:t>最后的训练，是将</a:t>
            </a:r>
            <a:r>
              <a:rPr lang="en-US" altLang="zh-CN" sz="2000" dirty="0"/>
              <a:t>2</a:t>
            </a:r>
            <a:r>
              <a:rPr lang="zh-CN" altLang="en-US" sz="2000" dirty="0"/>
              <a:t>个任务同时进行训练，也就是既要判断句子中被</a:t>
            </a:r>
            <a:r>
              <a:rPr lang="en-US" altLang="zh-CN" sz="2000" dirty="0"/>
              <a:t>mask</a:t>
            </a:r>
            <a:r>
              <a:rPr lang="zh-CN" altLang="en-US" sz="2000" dirty="0"/>
              <a:t>的</a:t>
            </a:r>
            <a:r>
              <a:rPr lang="en-US" altLang="zh-CN" sz="2000" dirty="0"/>
              <a:t>token</a:t>
            </a:r>
            <a:r>
              <a:rPr lang="zh-CN" altLang="en-US" sz="2000" dirty="0"/>
              <a:t>，同时也要判断下一句是否正确。</a:t>
            </a:r>
            <a:endParaRPr lang="en-US" altLang="zh-CN" sz="2000" dirty="0">
              <a:solidFill>
                <a:schemeClr val="tx1">
                  <a:lumMod val="85000"/>
                  <a:lumOff val="15000"/>
                </a:schemeClr>
              </a:solidFill>
              <a:cs typeface="+mn-ea"/>
              <a:sym typeface="+mn-lt"/>
            </a:endParaRPr>
          </a:p>
        </p:txBody>
      </p:sp>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8" y="339417"/>
            <a:ext cx="2471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pic>
        <p:nvPicPr>
          <p:cNvPr id="4098" name="Picture 2" descr="https://img-blog.csdnimg.cn/20190705105314641.png?x-oss-process=image/watermark,type_ZmFuZ3poZW5naGVpdGk,shadow_10,text_aHR0cHM6Ly9ibG9nLmNzZG4ubmV0L2hlcm9zdW5seQ==,size_16,color_FFFFFF,t_70">
            <a:extLst>
              <a:ext uri="{FF2B5EF4-FFF2-40B4-BE49-F238E27FC236}">
                <a16:creationId xmlns:a16="http://schemas.microsoft.com/office/drawing/2014/main" id="{1D4D4689-9FCC-4654-9EEE-9967313FA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76028"/>
            <a:ext cx="5796625" cy="4105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3788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8" y="339417"/>
            <a:ext cx="2471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Bert</a:t>
            </a:r>
            <a:r>
              <a:rPr lang="zh-CN" altLang="en-US" sz="3200" dirty="0">
                <a:latin typeface="+mn-lt"/>
                <a:ea typeface="+mn-ea"/>
                <a:cs typeface="+mn-ea"/>
                <a:sym typeface="+mn-lt"/>
              </a:rPr>
              <a:t>输入</a:t>
            </a:r>
          </a:p>
        </p:txBody>
      </p:sp>
      <p:pic>
        <p:nvPicPr>
          <p:cNvPr id="5122" name="Picture 2" descr="preview">
            <a:extLst>
              <a:ext uri="{FF2B5EF4-FFF2-40B4-BE49-F238E27FC236}">
                <a16:creationId xmlns:a16="http://schemas.microsoft.com/office/drawing/2014/main" id="{F343AAD7-39BD-4975-8895-07A93896A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12298"/>
            <a:ext cx="1173480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2180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35043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数据预处理</a:t>
            </a:r>
          </a:p>
        </p:txBody>
      </p:sp>
      <p:pic>
        <p:nvPicPr>
          <p:cNvPr id="2" name="图片 1">
            <a:extLst>
              <a:ext uri="{FF2B5EF4-FFF2-40B4-BE49-F238E27FC236}">
                <a16:creationId xmlns:a16="http://schemas.microsoft.com/office/drawing/2014/main" id="{F0E6906D-F3ED-434A-BD43-07B21A0061C2}"/>
              </a:ext>
            </a:extLst>
          </p:cNvPr>
          <p:cNvPicPr>
            <a:picLocks noChangeAspect="1"/>
          </p:cNvPicPr>
          <p:nvPr/>
        </p:nvPicPr>
        <p:blipFill>
          <a:blip r:embed="rId3"/>
          <a:stretch>
            <a:fillRect/>
          </a:stretch>
        </p:blipFill>
        <p:spPr>
          <a:xfrm>
            <a:off x="1319809" y="1049475"/>
            <a:ext cx="9552381" cy="3028571"/>
          </a:xfrm>
          <a:prstGeom prst="rect">
            <a:avLst/>
          </a:prstGeom>
        </p:spPr>
      </p:pic>
      <p:pic>
        <p:nvPicPr>
          <p:cNvPr id="3" name="图片 2">
            <a:extLst>
              <a:ext uri="{FF2B5EF4-FFF2-40B4-BE49-F238E27FC236}">
                <a16:creationId xmlns:a16="http://schemas.microsoft.com/office/drawing/2014/main" id="{ACE36195-A559-454B-9A07-B77832BF3212}"/>
              </a:ext>
            </a:extLst>
          </p:cNvPr>
          <p:cNvPicPr>
            <a:picLocks noChangeAspect="1"/>
          </p:cNvPicPr>
          <p:nvPr/>
        </p:nvPicPr>
        <p:blipFill>
          <a:blip r:embed="rId4"/>
          <a:stretch>
            <a:fillRect/>
          </a:stretch>
        </p:blipFill>
        <p:spPr>
          <a:xfrm>
            <a:off x="200761" y="4203329"/>
            <a:ext cx="11790476" cy="2200000"/>
          </a:xfrm>
          <a:prstGeom prst="rect">
            <a:avLst/>
          </a:prstGeom>
        </p:spPr>
      </p:pic>
    </p:spTree>
    <p:extLst>
      <p:ext uri="{BB962C8B-B14F-4D97-AF65-F5344CB8AC3E}">
        <p14:creationId xmlns:p14="http://schemas.microsoft.com/office/powerpoint/2010/main" val="214330562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35043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Embedding</a:t>
            </a:r>
            <a:endParaRPr lang="zh-CN" altLang="en-US" sz="3200" dirty="0">
              <a:latin typeface="+mn-lt"/>
              <a:ea typeface="+mn-ea"/>
              <a:cs typeface="+mn-ea"/>
              <a:sym typeface="+mn-lt"/>
            </a:endParaRPr>
          </a:p>
        </p:txBody>
      </p:sp>
      <p:pic>
        <p:nvPicPr>
          <p:cNvPr id="5" name="图片 4">
            <a:extLst>
              <a:ext uri="{FF2B5EF4-FFF2-40B4-BE49-F238E27FC236}">
                <a16:creationId xmlns:a16="http://schemas.microsoft.com/office/drawing/2014/main" id="{E7081940-BA73-4C63-A9C5-AB5AAEFC2F7D}"/>
              </a:ext>
            </a:extLst>
          </p:cNvPr>
          <p:cNvPicPr>
            <a:picLocks noChangeAspect="1"/>
          </p:cNvPicPr>
          <p:nvPr/>
        </p:nvPicPr>
        <p:blipFill>
          <a:blip r:embed="rId3"/>
          <a:stretch>
            <a:fillRect/>
          </a:stretch>
        </p:blipFill>
        <p:spPr>
          <a:xfrm>
            <a:off x="1183245" y="995388"/>
            <a:ext cx="9845173" cy="1804568"/>
          </a:xfrm>
          <a:prstGeom prst="rect">
            <a:avLst/>
          </a:prstGeom>
        </p:spPr>
      </p:pic>
      <p:pic>
        <p:nvPicPr>
          <p:cNvPr id="6" name="图片 5">
            <a:extLst>
              <a:ext uri="{FF2B5EF4-FFF2-40B4-BE49-F238E27FC236}">
                <a16:creationId xmlns:a16="http://schemas.microsoft.com/office/drawing/2014/main" id="{ED5E7865-C44E-475A-BC40-0CEF3422CBB0}"/>
              </a:ext>
            </a:extLst>
          </p:cNvPr>
          <p:cNvPicPr>
            <a:picLocks noChangeAspect="1"/>
          </p:cNvPicPr>
          <p:nvPr/>
        </p:nvPicPr>
        <p:blipFill>
          <a:blip r:embed="rId4"/>
          <a:stretch>
            <a:fillRect/>
          </a:stretch>
        </p:blipFill>
        <p:spPr>
          <a:xfrm>
            <a:off x="1677511" y="2799956"/>
            <a:ext cx="9350907" cy="1971318"/>
          </a:xfrm>
          <a:prstGeom prst="rect">
            <a:avLst/>
          </a:prstGeom>
        </p:spPr>
      </p:pic>
      <p:pic>
        <p:nvPicPr>
          <p:cNvPr id="9218" name="Picture 2" descr="BERT02">
            <a:extLst>
              <a:ext uri="{FF2B5EF4-FFF2-40B4-BE49-F238E27FC236}">
                <a16:creationId xmlns:a16="http://schemas.microsoft.com/office/drawing/2014/main" id="{9295945D-5F71-4F88-941F-696813C97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980" y="4771274"/>
            <a:ext cx="6504039" cy="225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03552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Transformer</a:t>
            </a:r>
            <a:r>
              <a:rPr lang="zh-CN" altLang="en-US" sz="3200" dirty="0">
                <a:latin typeface="+mn-lt"/>
                <a:ea typeface="+mn-ea"/>
                <a:cs typeface="+mn-ea"/>
                <a:sym typeface="+mn-lt"/>
              </a:rPr>
              <a:t>的位置编码</a:t>
            </a:r>
          </a:p>
        </p:txBody>
      </p:sp>
      <p:pic>
        <p:nvPicPr>
          <p:cNvPr id="3" name="图片 2">
            <a:extLst>
              <a:ext uri="{FF2B5EF4-FFF2-40B4-BE49-F238E27FC236}">
                <a16:creationId xmlns:a16="http://schemas.microsoft.com/office/drawing/2014/main" id="{C35A2154-B51B-4509-832F-C7F6A61DE75E}"/>
              </a:ext>
            </a:extLst>
          </p:cNvPr>
          <p:cNvPicPr>
            <a:picLocks noChangeAspect="1"/>
          </p:cNvPicPr>
          <p:nvPr/>
        </p:nvPicPr>
        <p:blipFill>
          <a:blip r:embed="rId3"/>
          <a:stretch>
            <a:fillRect/>
          </a:stretch>
        </p:blipFill>
        <p:spPr>
          <a:xfrm>
            <a:off x="1336043" y="1064573"/>
            <a:ext cx="8733333" cy="5380952"/>
          </a:xfrm>
          <a:prstGeom prst="rect">
            <a:avLst/>
          </a:prstGeom>
        </p:spPr>
      </p:pic>
      <p:pic>
        <p:nvPicPr>
          <p:cNvPr id="4" name="图片 3">
            <a:extLst>
              <a:ext uri="{FF2B5EF4-FFF2-40B4-BE49-F238E27FC236}">
                <a16:creationId xmlns:a16="http://schemas.microsoft.com/office/drawing/2014/main" id="{5058E2F6-A92B-4A6A-BFC4-7225CE2C6EF6}"/>
              </a:ext>
            </a:extLst>
          </p:cNvPr>
          <p:cNvPicPr>
            <a:picLocks noChangeAspect="1"/>
          </p:cNvPicPr>
          <p:nvPr/>
        </p:nvPicPr>
        <p:blipFill>
          <a:blip r:embed="rId4"/>
          <a:stretch>
            <a:fillRect/>
          </a:stretch>
        </p:blipFill>
        <p:spPr>
          <a:xfrm>
            <a:off x="6474890" y="4889320"/>
            <a:ext cx="3466667" cy="1228571"/>
          </a:xfrm>
          <a:prstGeom prst="rect">
            <a:avLst/>
          </a:prstGeom>
        </p:spPr>
      </p:pic>
    </p:spTree>
    <p:extLst>
      <p:ext uri="{BB962C8B-B14F-4D97-AF65-F5344CB8AC3E}">
        <p14:creationId xmlns:p14="http://schemas.microsoft.com/office/powerpoint/2010/main" val="167049540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35043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err="1">
                <a:latin typeface="+mn-lt"/>
                <a:ea typeface="+mn-ea"/>
                <a:cs typeface="+mn-ea"/>
                <a:sym typeface="+mn-lt"/>
              </a:rPr>
              <a:t>FeedForward</a:t>
            </a:r>
            <a:endParaRPr lang="zh-CN" altLang="en-US" sz="3200" dirty="0">
              <a:latin typeface="+mn-lt"/>
              <a:ea typeface="+mn-ea"/>
              <a:cs typeface="+mn-ea"/>
              <a:sym typeface="+mn-lt"/>
            </a:endParaRPr>
          </a:p>
        </p:txBody>
      </p:sp>
      <p:pic>
        <p:nvPicPr>
          <p:cNvPr id="2" name="图片 1">
            <a:extLst>
              <a:ext uri="{FF2B5EF4-FFF2-40B4-BE49-F238E27FC236}">
                <a16:creationId xmlns:a16="http://schemas.microsoft.com/office/drawing/2014/main" id="{28E528BB-EE7A-438F-9830-E2BAC7ED0B9D}"/>
              </a:ext>
            </a:extLst>
          </p:cNvPr>
          <p:cNvPicPr>
            <a:picLocks noChangeAspect="1"/>
          </p:cNvPicPr>
          <p:nvPr/>
        </p:nvPicPr>
        <p:blipFill>
          <a:blip r:embed="rId3"/>
          <a:stretch>
            <a:fillRect/>
          </a:stretch>
        </p:blipFill>
        <p:spPr>
          <a:xfrm>
            <a:off x="192617" y="1122485"/>
            <a:ext cx="7180952" cy="2952381"/>
          </a:xfrm>
          <a:prstGeom prst="rect">
            <a:avLst/>
          </a:prstGeom>
        </p:spPr>
      </p:pic>
      <p:pic>
        <p:nvPicPr>
          <p:cNvPr id="3" name="图片 2">
            <a:extLst>
              <a:ext uri="{FF2B5EF4-FFF2-40B4-BE49-F238E27FC236}">
                <a16:creationId xmlns:a16="http://schemas.microsoft.com/office/drawing/2014/main" id="{C8DF561A-4F45-4CE9-8632-730A63A4ED0A}"/>
              </a:ext>
            </a:extLst>
          </p:cNvPr>
          <p:cNvPicPr>
            <a:picLocks noChangeAspect="1"/>
          </p:cNvPicPr>
          <p:nvPr/>
        </p:nvPicPr>
        <p:blipFill>
          <a:blip r:embed="rId4"/>
          <a:stretch>
            <a:fillRect/>
          </a:stretch>
        </p:blipFill>
        <p:spPr>
          <a:xfrm>
            <a:off x="271725" y="4184668"/>
            <a:ext cx="6850406" cy="2584841"/>
          </a:xfrm>
          <a:prstGeom prst="rect">
            <a:avLst/>
          </a:prstGeom>
        </p:spPr>
      </p:pic>
      <p:pic>
        <p:nvPicPr>
          <p:cNvPr id="7" name="图片 6">
            <a:extLst>
              <a:ext uri="{FF2B5EF4-FFF2-40B4-BE49-F238E27FC236}">
                <a16:creationId xmlns:a16="http://schemas.microsoft.com/office/drawing/2014/main" id="{793A96B7-B7D2-49BC-B2C4-8D1B6CB5D7E8}"/>
              </a:ext>
            </a:extLst>
          </p:cNvPr>
          <p:cNvPicPr>
            <a:picLocks noChangeAspect="1"/>
          </p:cNvPicPr>
          <p:nvPr/>
        </p:nvPicPr>
        <p:blipFill>
          <a:blip r:embed="rId5"/>
          <a:stretch>
            <a:fillRect/>
          </a:stretch>
        </p:blipFill>
        <p:spPr>
          <a:xfrm>
            <a:off x="6329850" y="3429000"/>
            <a:ext cx="5333333" cy="561905"/>
          </a:xfrm>
          <a:prstGeom prst="rect">
            <a:avLst/>
          </a:prstGeom>
          <a:ln>
            <a:solidFill>
              <a:schemeClr val="tx1"/>
            </a:solidFill>
          </a:ln>
        </p:spPr>
      </p:pic>
      <p:pic>
        <p:nvPicPr>
          <p:cNvPr id="8" name="图片 7">
            <a:extLst>
              <a:ext uri="{FF2B5EF4-FFF2-40B4-BE49-F238E27FC236}">
                <a16:creationId xmlns:a16="http://schemas.microsoft.com/office/drawing/2014/main" id="{F2C070D9-A61F-4858-9D98-328244FAF2E2}"/>
              </a:ext>
            </a:extLst>
          </p:cNvPr>
          <p:cNvPicPr>
            <a:picLocks noChangeAspect="1"/>
          </p:cNvPicPr>
          <p:nvPr/>
        </p:nvPicPr>
        <p:blipFill>
          <a:blip r:embed="rId6"/>
          <a:stretch>
            <a:fillRect/>
          </a:stretch>
        </p:blipFill>
        <p:spPr>
          <a:xfrm>
            <a:off x="6329850" y="2595337"/>
            <a:ext cx="5514341" cy="690147"/>
          </a:xfrm>
          <a:prstGeom prst="rect">
            <a:avLst/>
          </a:prstGeom>
        </p:spPr>
      </p:pic>
      <p:pic>
        <p:nvPicPr>
          <p:cNvPr id="4" name="图片 3">
            <a:extLst>
              <a:ext uri="{FF2B5EF4-FFF2-40B4-BE49-F238E27FC236}">
                <a16:creationId xmlns:a16="http://schemas.microsoft.com/office/drawing/2014/main" id="{DF0C5CE1-51FB-458F-AD62-8BB019DE4EEA}"/>
              </a:ext>
            </a:extLst>
          </p:cNvPr>
          <p:cNvPicPr>
            <a:picLocks noChangeAspect="1"/>
          </p:cNvPicPr>
          <p:nvPr/>
        </p:nvPicPr>
        <p:blipFill>
          <a:blip r:embed="rId7"/>
          <a:stretch>
            <a:fillRect/>
          </a:stretch>
        </p:blipFill>
        <p:spPr>
          <a:xfrm>
            <a:off x="7373569" y="5133311"/>
            <a:ext cx="3885714" cy="457143"/>
          </a:xfrm>
          <a:prstGeom prst="rect">
            <a:avLst/>
          </a:prstGeom>
          <a:ln>
            <a:solidFill>
              <a:schemeClr val="tx1"/>
            </a:solidFill>
          </a:ln>
        </p:spPr>
      </p:pic>
    </p:spTree>
    <p:extLst>
      <p:ext uri="{BB962C8B-B14F-4D97-AF65-F5344CB8AC3E}">
        <p14:creationId xmlns:p14="http://schemas.microsoft.com/office/powerpoint/2010/main" val="343225224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Bert</a:t>
            </a:r>
            <a:r>
              <a:rPr lang="zh-CN" altLang="en-US" sz="3200" dirty="0">
                <a:latin typeface="+mn-lt"/>
                <a:ea typeface="+mn-ea"/>
                <a:cs typeface="+mn-ea"/>
                <a:sym typeface="+mn-lt"/>
              </a:rPr>
              <a:t>结构实现</a:t>
            </a:r>
          </a:p>
        </p:txBody>
      </p:sp>
      <p:pic>
        <p:nvPicPr>
          <p:cNvPr id="2" name="图片 1">
            <a:extLst>
              <a:ext uri="{FF2B5EF4-FFF2-40B4-BE49-F238E27FC236}">
                <a16:creationId xmlns:a16="http://schemas.microsoft.com/office/drawing/2014/main" id="{CBB138F6-362B-4915-B733-B510D1C1EB05}"/>
              </a:ext>
            </a:extLst>
          </p:cNvPr>
          <p:cNvPicPr>
            <a:picLocks noChangeAspect="1"/>
          </p:cNvPicPr>
          <p:nvPr/>
        </p:nvPicPr>
        <p:blipFill>
          <a:blip r:embed="rId3"/>
          <a:stretch>
            <a:fillRect/>
          </a:stretch>
        </p:blipFill>
        <p:spPr>
          <a:xfrm>
            <a:off x="281714" y="1032347"/>
            <a:ext cx="11628571" cy="5619048"/>
          </a:xfrm>
          <a:prstGeom prst="rect">
            <a:avLst/>
          </a:prstGeom>
        </p:spPr>
      </p:pic>
      <p:pic>
        <p:nvPicPr>
          <p:cNvPr id="6" name="Picture 2" descr="preview">
            <a:extLst>
              <a:ext uri="{FF2B5EF4-FFF2-40B4-BE49-F238E27FC236}">
                <a16:creationId xmlns:a16="http://schemas.microsoft.com/office/drawing/2014/main" id="{4AD68DFD-7730-4325-BFFC-29779CB01C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66" t="38459" r="50812" b="4883"/>
          <a:stretch/>
        </p:blipFill>
        <p:spPr bwMode="auto">
          <a:xfrm>
            <a:off x="9173497" y="1891478"/>
            <a:ext cx="2636784" cy="457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4434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Transformers</a:t>
            </a:r>
            <a:r>
              <a:rPr lang="zh-CN" altLang="en-US" sz="3200" dirty="0">
                <a:latin typeface="+mn-lt"/>
                <a:ea typeface="+mn-ea"/>
                <a:cs typeface="+mn-ea"/>
                <a:sym typeface="+mn-lt"/>
              </a:rPr>
              <a:t>使用</a:t>
            </a:r>
          </a:p>
        </p:txBody>
      </p:sp>
      <p:pic>
        <p:nvPicPr>
          <p:cNvPr id="3" name="图片 2">
            <a:extLst>
              <a:ext uri="{FF2B5EF4-FFF2-40B4-BE49-F238E27FC236}">
                <a16:creationId xmlns:a16="http://schemas.microsoft.com/office/drawing/2014/main" id="{DD93FE99-8D9C-4542-900C-2EC574E64EAB}"/>
              </a:ext>
            </a:extLst>
          </p:cNvPr>
          <p:cNvPicPr>
            <a:picLocks noChangeAspect="1"/>
          </p:cNvPicPr>
          <p:nvPr/>
        </p:nvPicPr>
        <p:blipFill>
          <a:blip r:embed="rId3"/>
          <a:stretch>
            <a:fillRect/>
          </a:stretch>
        </p:blipFill>
        <p:spPr>
          <a:xfrm>
            <a:off x="904250" y="2568466"/>
            <a:ext cx="10383499" cy="1721067"/>
          </a:xfrm>
          <a:prstGeom prst="rect">
            <a:avLst/>
          </a:prstGeom>
        </p:spPr>
      </p:pic>
      <p:pic>
        <p:nvPicPr>
          <p:cNvPr id="4" name="图片 3">
            <a:extLst>
              <a:ext uri="{FF2B5EF4-FFF2-40B4-BE49-F238E27FC236}">
                <a16:creationId xmlns:a16="http://schemas.microsoft.com/office/drawing/2014/main" id="{CA7D6986-7F27-4BBB-951D-B406F1D41274}"/>
              </a:ext>
            </a:extLst>
          </p:cNvPr>
          <p:cNvPicPr>
            <a:picLocks noChangeAspect="1"/>
          </p:cNvPicPr>
          <p:nvPr/>
        </p:nvPicPr>
        <p:blipFill>
          <a:blip r:embed="rId4"/>
          <a:stretch>
            <a:fillRect/>
          </a:stretch>
        </p:blipFill>
        <p:spPr>
          <a:xfrm>
            <a:off x="962665" y="1524253"/>
            <a:ext cx="10266667" cy="780952"/>
          </a:xfrm>
          <a:prstGeom prst="rect">
            <a:avLst/>
          </a:prstGeom>
        </p:spPr>
      </p:pic>
      <p:pic>
        <p:nvPicPr>
          <p:cNvPr id="5" name="图片 4">
            <a:extLst>
              <a:ext uri="{FF2B5EF4-FFF2-40B4-BE49-F238E27FC236}">
                <a16:creationId xmlns:a16="http://schemas.microsoft.com/office/drawing/2014/main" id="{33485AF4-21D3-4C4C-AC9B-ADBB8206DC17}"/>
              </a:ext>
            </a:extLst>
          </p:cNvPr>
          <p:cNvPicPr>
            <a:picLocks noChangeAspect="1"/>
          </p:cNvPicPr>
          <p:nvPr/>
        </p:nvPicPr>
        <p:blipFill>
          <a:blip r:embed="rId5"/>
          <a:stretch>
            <a:fillRect/>
          </a:stretch>
        </p:blipFill>
        <p:spPr>
          <a:xfrm>
            <a:off x="501445" y="4552794"/>
            <a:ext cx="11189110" cy="1402310"/>
          </a:xfrm>
          <a:prstGeom prst="rect">
            <a:avLst/>
          </a:prstGeom>
        </p:spPr>
      </p:pic>
    </p:spTree>
    <p:extLst>
      <p:ext uri="{BB962C8B-B14F-4D97-AF65-F5344CB8AC3E}">
        <p14:creationId xmlns:p14="http://schemas.microsoft.com/office/powerpoint/2010/main" val="195518210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Transformers</a:t>
            </a:r>
            <a:r>
              <a:rPr lang="zh-CN" altLang="en-US" sz="3200" dirty="0">
                <a:latin typeface="+mn-lt"/>
                <a:ea typeface="+mn-ea"/>
                <a:cs typeface="+mn-ea"/>
                <a:sym typeface="+mn-lt"/>
              </a:rPr>
              <a:t>使用</a:t>
            </a:r>
          </a:p>
        </p:txBody>
      </p:sp>
      <p:pic>
        <p:nvPicPr>
          <p:cNvPr id="2" name="图片 1">
            <a:extLst>
              <a:ext uri="{FF2B5EF4-FFF2-40B4-BE49-F238E27FC236}">
                <a16:creationId xmlns:a16="http://schemas.microsoft.com/office/drawing/2014/main" id="{DEF22B33-1BEA-4200-8B1E-50555FE173A2}"/>
              </a:ext>
            </a:extLst>
          </p:cNvPr>
          <p:cNvPicPr>
            <a:picLocks noChangeAspect="1"/>
          </p:cNvPicPr>
          <p:nvPr/>
        </p:nvPicPr>
        <p:blipFill>
          <a:blip r:embed="rId3"/>
          <a:stretch>
            <a:fillRect/>
          </a:stretch>
        </p:blipFill>
        <p:spPr>
          <a:xfrm>
            <a:off x="743619" y="1379549"/>
            <a:ext cx="10704762" cy="1857143"/>
          </a:xfrm>
          <a:prstGeom prst="rect">
            <a:avLst/>
          </a:prstGeom>
        </p:spPr>
      </p:pic>
      <p:pic>
        <p:nvPicPr>
          <p:cNvPr id="6" name="图片 5">
            <a:extLst>
              <a:ext uri="{FF2B5EF4-FFF2-40B4-BE49-F238E27FC236}">
                <a16:creationId xmlns:a16="http://schemas.microsoft.com/office/drawing/2014/main" id="{44E05D12-76CA-4D86-BF89-BDD1F1C0DC1C}"/>
              </a:ext>
            </a:extLst>
          </p:cNvPr>
          <p:cNvPicPr>
            <a:picLocks noChangeAspect="1"/>
          </p:cNvPicPr>
          <p:nvPr/>
        </p:nvPicPr>
        <p:blipFill>
          <a:blip r:embed="rId4"/>
          <a:stretch>
            <a:fillRect/>
          </a:stretch>
        </p:blipFill>
        <p:spPr>
          <a:xfrm>
            <a:off x="743619" y="3351932"/>
            <a:ext cx="10704762" cy="424598"/>
          </a:xfrm>
          <a:prstGeom prst="rect">
            <a:avLst/>
          </a:prstGeom>
        </p:spPr>
      </p:pic>
      <p:pic>
        <p:nvPicPr>
          <p:cNvPr id="7" name="图片 6">
            <a:extLst>
              <a:ext uri="{FF2B5EF4-FFF2-40B4-BE49-F238E27FC236}">
                <a16:creationId xmlns:a16="http://schemas.microsoft.com/office/drawing/2014/main" id="{D6472A1C-F597-4DBD-BE11-4241C1692520}"/>
              </a:ext>
            </a:extLst>
          </p:cNvPr>
          <p:cNvPicPr>
            <a:picLocks noChangeAspect="1"/>
          </p:cNvPicPr>
          <p:nvPr/>
        </p:nvPicPr>
        <p:blipFill>
          <a:blip r:embed="rId5"/>
          <a:stretch>
            <a:fillRect/>
          </a:stretch>
        </p:blipFill>
        <p:spPr>
          <a:xfrm>
            <a:off x="695325" y="4000692"/>
            <a:ext cx="10704762" cy="614938"/>
          </a:xfrm>
          <a:prstGeom prst="rect">
            <a:avLst/>
          </a:prstGeom>
        </p:spPr>
      </p:pic>
      <p:pic>
        <p:nvPicPr>
          <p:cNvPr id="8" name="图片 7">
            <a:extLst>
              <a:ext uri="{FF2B5EF4-FFF2-40B4-BE49-F238E27FC236}">
                <a16:creationId xmlns:a16="http://schemas.microsoft.com/office/drawing/2014/main" id="{93B6BB77-ED05-4122-9A64-5E460328BFC5}"/>
              </a:ext>
            </a:extLst>
          </p:cNvPr>
          <p:cNvPicPr>
            <a:picLocks noChangeAspect="1"/>
          </p:cNvPicPr>
          <p:nvPr/>
        </p:nvPicPr>
        <p:blipFill rotWithShape="1">
          <a:blip r:embed="rId6"/>
          <a:srcRect t="-1" r="36099" b="-18616"/>
          <a:stretch/>
        </p:blipFill>
        <p:spPr>
          <a:xfrm>
            <a:off x="695325" y="4964238"/>
            <a:ext cx="10109392" cy="632198"/>
          </a:xfrm>
          <a:prstGeom prst="rect">
            <a:avLst/>
          </a:prstGeom>
        </p:spPr>
      </p:pic>
    </p:spTree>
    <p:extLst>
      <p:ext uri="{BB962C8B-B14F-4D97-AF65-F5344CB8AC3E}">
        <p14:creationId xmlns:p14="http://schemas.microsoft.com/office/powerpoint/2010/main" val="1138365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472888EF-8E01-4B41-BEE1-AAF9EA41C554}"/>
              </a:ext>
            </a:extLst>
          </p:cNvPr>
          <p:cNvSpPr/>
          <p:nvPr/>
        </p:nvSpPr>
        <p:spPr>
          <a:xfrm>
            <a:off x="2526665" y="2320324"/>
            <a:ext cx="2217353" cy="221735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82084680-F970-4679-B1A2-4CDA7994D121}"/>
              </a:ext>
            </a:extLst>
          </p:cNvPr>
          <p:cNvSpPr/>
          <p:nvPr/>
        </p:nvSpPr>
        <p:spPr>
          <a:xfrm>
            <a:off x="2370086" y="2163745"/>
            <a:ext cx="2530511" cy="2530511"/>
          </a:xfrm>
          <a:prstGeom prst="ellipse">
            <a:avLst/>
          </a:prstGeom>
          <a:noFill/>
          <a:ln>
            <a:solidFill>
              <a:schemeClr val="bg1">
                <a:lumMod val="6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2C55756B-D88B-47A6-9F9F-82FA23BA9238}"/>
              </a:ext>
            </a:extLst>
          </p:cNvPr>
          <p:cNvSpPr/>
          <p:nvPr/>
        </p:nvSpPr>
        <p:spPr>
          <a:xfrm>
            <a:off x="2370086" y="2163745"/>
            <a:ext cx="2530511" cy="2530511"/>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DA0324EF-2737-4610-ACF8-A5C82B6BDD55}"/>
              </a:ext>
            </a:extLst>
          </p:cNvPr>
          <p:cNvSpPr/>
          <p:nvPr/>
        </p:nvSpPr>
        <p:spPr>
          <a:xfrm>
            <a:off x="2067191" y="1860850"/>
            <a:ext cx="3136300" cy="3136300"/>
          </a:xfrm>
          <a:prstGeom prst="ellipse">
            <a:avLst/>
          </a:prstGeom>
          <a:no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C079A823-7F83-4E2F-A078-C187BB64E66E}"/>
              </a:ext>
            </a:extLst>
          </p:cNvPr>
          <p:cNvSpPr/>
          <p:nvPr/>
        </p:nvSpPr>
        <p:spPr>
          <a:xfrm>
            <a:off x="2599351" y="2765277"/>
            <a:ext cx="2071979" cy="830997"/>
          </a:xfrm>
          <a:prstGeom prst="rect">
            <a:avLst/>
          </a:prstGeom>
        </p:spPr>
        <p:txBody>
          <a:bodyPr wrap="square">
            <a:spAutoFit/>
          </a:bodyPr>
          <a:lstStyle/>
          <a:p>
            <a:pPr algn="ctr"/>
            <a:r>
              <a:rPr lang="zh-CN" altLang="en-US" sz="4800" dirty="0">
                <a:solidFill>
                  <a:srgbClr val="2E4052"/>
                </a:solidFill>
                <a:cs typeface="+mn-ea"/>
                <a:sym typeface="+mn-lt"/>
              </a:rPr>
              <a:t>目录</a:t>
            </a:r>
            <a:endParaRPr lang="en-US" altLang="zh-CN" sz="4800" dirty="0">
              <a:solidFill>
                <a:srgbClr val="2E4052"/>
              </a:solidFill>
              <a:cs typeface="+mn-ea"/>
              <a:sym typeface="+mn-lt"/>
            </a:endParaRPr>
          </a:p>
        </p:txBody>
      </p:sp>
      <p:sp>
        <p:nvSpPr>
          <p:cNvPr id="11" name="文本框 10">
            <a:extLst>
              <a:ext uri="{FF2B5EF4-FFF2-40B4-BE49-F238E27FC236}">
                <a16:creationId xmlns:a16="http://schemas.microsoft.com/office/drawing/2014/main" id="{817C5CFA-1B12-4AC7-8867-91E7F272A7E3}"/>
              </a:ext>
            </a:extLst>
          </p:cNvPr>
          <p:cNvSpPr txBox="1"/>
          <p:nvPr/>
        </p:nvSpPr>
        <p:spPr>
          <a:xfrm>
            <a:off x="7456558" y="1316400"/>
            <a:ext cx="1913584" cy="584775"/>
          </a:xfrm>
          <a:prstGeom prst="rect">
            <a:avLst/>
          </a:prstGeom>
          <a:noFill/>
        </p:spPr>
        <p:txBody>
          <a:bodyPr wrap="square" rtlCol="0">
            <a:spAutoFit/>
          </a:bodyPr>
          <a:lstStyle>
            <a:defPPr>
              <a:defRPr lang="zh-CN"/>
            </a:defPPr>
          </a:lstStyle>
          <a:p>
            <a:r>
              <a:rPr lang="zh-CN" altLang="en-US" sz="3200" dirty="0">
                <a:cs typeface="+mn-ea"/>
                <a:sym typeface="+mn-lt"/>
              </a:rPr>
              <a:t>背景介绍</a:t>
            </a:r>
          </a:p>
        </p:txBody>
      </p:sp>
      <p:sp>
        <p:nvSpPr>
          <p:cNvPr id="13" name="文本框 12">
            <a:extLst>
              <a:ext uri="{FF2B5EF4-FFF2-40B4-BE49-F238E27FC236}">
                <a16:creationId xmlns:a16="http://schemas.microsoft.com/office/drawing/2014/main" id="{085F97C1-40DD-406F-81A2-84D63860B238}"/>
              </a:ext>
            </a:extLst>
          </p:cNvPr>
          <p:cNvSpPr txBox="1"/>
          <p:nvPr/>
        </p:nvSpPr>
        <p:spPr>
          <a:xfrm>
            <a:off x="6264915" y="1254845"/>
            <a:ext cx="787395" cy="707886"/>
          </a:xfrm>
          <a:prstGeom prst="rect">
            <a:avLst/>
          </a:prstGeom>
          <a:noFill/>
        </p:spPr>
        <p:txBody>
          <a:bodyPr wrap="none" rtlCol="0">
            <a:spAutoFit/>
          </a:bodyPr>
          <a:lstStyle/>
          <a:p>
            <a:r>
              <a:rPr lang="en-US" altLang="zh-CN" sz="4000" i="1" dirty="0">
                <a:solidFill>
                  <a:srgbClr val="2E4052"/>
                </a:solidFill>
                <a:cs typeface="+mn-ea"/>
                <a:sym typeface="+mn-lt"/>
              </a:rPr>
              <a:t>01</a:t>
            </a:r>
            <a:endParaRPr lang="zh-CN" altLang="en-US" sz="4000" i="1" dirty="0">
              <a:solidFill>
                <a:srgbClr val="2E4052"/>
              </a:solidFill>
              <a:cs typeface="+mn-ea"/>
              <a:sym typeface="+mn-lt"/>
            </a:endParaRPr>
          </a:p>
        </p:txBody>
      </p:sp>
      <p:sp>
        <p:nvSpPr>
          <p:cNvPr id="16" name="文本框 15">
            <a:extLst>
              <a:ext uri="{FF2B5EF4-FFF2-40B4-BE49-F238E27FC236}">
                <a16:creationId xmlns:a16="http://schemas.microsoft.com/office/drawing/2014/main" id="{41E18C23-2C86-4355-B96B-8C5C225CF0BC}"/>
              </a:ext>
            </a:extLst>
          </p:cNvPr>
          <p:cNvSpPr txBox="1"/>
          <p:nvPr/>
        </p:nvSpPr>
        <p:spPr>
          <a:xfrm>
            <a:off x="6264915" y="2281992"/>
            <a:ext cx="787395" cy="707886"/>
          </a:xfrm>
          <a:prstGeom prst="rect">
            <a:avLst/>
          </a:prstGeom>
          <a:noFill/>
        </p:spPr>
        <p:txBody>
          <a:bodyPr wrap="none" rtlCol="0">
            <a:spAutoFit/>
          </a:bodyPr>
          <a:lstStyle/>
          <a:p>
            <a:r>
              <a:rPr lang="en-US" altLang="zh-CN" sz="4000" i="1" dirty="0">
                <a:solidFill>
                  <a:srgbClr val="2E4052"/>
                </a:solidFill>
                <a:cs typeface="+mn-ea"/>
                <a:sym typeface="+mn-lt"/>
              </a:rPr>
              <a:t>02</a:t>
            </a:r>
            <a:endParaRPr lang="zh-CN" altLang="en-US" sz="4000" i="1" dirty="0">
              <a:solidFill>
                <a:srgbClr val="2E4052"/>
              </a:solidFill>
              <a:cs typeface="+mn-ea"/>
              <a:sym typeface="+mn-lt"/>
            </a:endParaRPr>
          </a:p>
        </p:txBody>
      </p:sp>
      <p:sp>
        <p:nvSpPr>
          <p:cNvPr id="19" name="文本框 18">
            <a:extLst>
              <a:ext uri="{FF2B5EF4-FFF2-40B4-BE49-F238E27FC236}">
                <a16:creationId xmlns:a16="http://schemas.microsoft.com/office/drawing/2014/main" id="{314D0237-FF64-4A1F-94DF-0D3A9B11ED40}"/>
              </a:ext>
            </a:extLst>
          </p:cNvPr>
          <p:cNvSpPr txBox="1"/>
          <p:nvPr/>
        </p:nvSpPr>
        <p:spPr>
          <a:xfrm>
            <a:off x="6264915" y="3309139"/>
            <a:ext cx="787395" cy="707886"/>
          </a:xfrm>
          <a:prstGeom prst="rect">
            <a:avLst/>
          </a:prstGeom>
          <a:noFill/>
        </p:spPr>
        <p:txBody>
          <a:bodyPr wrap="none" rtlCol="0">
            <a:spAutoFit/>
          </a:bodyPr>
          <a:lstStyle/>
          <a:p>
            <a:r>
              <a:rPr lang="en-US" altLang="zh-CN" sz="4000" i="1" dirty="0">
                <a:solidFill>
                  <a:srgbClr val="2E4052"/>
                </a:solidFill>
                <a:cs typeface="+mn-ea"/>
                <a:sym typeface="+mn-lt"/>
              </a:rPr>
              <a:t>03</a:t>
            </a:r>
            <a:endParaRPr lang="zh-CN" altLang="en-US" sz="4000" i="1" dirty="0">
              <a:solidFill>
                <a:srgbClr val="2E4052"/>
              </a:solidFill>
              <a:cs typeface="+mn-ea"/>
              <a:sym typeface="+mn-lt"/>
            </a:endParaRPr>
          </a:p>
        </p:txBody>
      </p:sp>
      <p:sp>
        <p:nvSpPr>
          <p:cNvPr id="22" name="文本框 21">
            <a:extLst>
              <a:ext uri="{FF2B5EF4-FFF2-40B4-BE49-F238E27FC236}">
                <a16:creationId xmlns:a16="http://schemas.microsoft.com/office/drawing/2014/main" id="{E790E58C-0AC4-41B7-9EEC-D8CFD8CC8FD0}"/>
              </a:ext>
            </a:extLst>
          </p:cNvPr>
          <p:cNvSpPr txBox="1"/>
          <p:nvPr/>
        </p:nvSpPr>
        <p:spPr>
          <a:xfrm>
            <a:off x="6264915" y="4336286"/>
            <a:ext cx="787395" cy="707886"/>
          </a:xfrm>
          <a:prstGeom prst="rect">
            <a:avLst/>
          </a:prstGeom>
          <a:noFill/>
        </p:spPr>
        <p:txBody>
          <a:bodyPr wrap="none" rtlCol="0">
            <a:spAutoFit/>
          </a:bodyPr>
          <a:lstStyle/>
          <a:p>
            <a:r>
              <a:rPr lang="en-US" altLang="zh-CN" sz="4000" i="1" dirty="0">
                <a:solidFill>
                  <a:srgbClr val="2E4052"/>
                </a:solidFill>
                <a:cs typeface="+mn-ea"/>
                <a:sym typeface="+mn-lt"/>
              </a:rPr>
              <a:t>04</a:t>
            </a:r>
            <a:endParaRPr lang="zh-CN" altLang="en-US" sz="4000" i="1" dirty="0">
              <a:solidFill>
                <a:srgbClr val="2E4052"/>
              </a:solidFill>
              <a:cs typeface="+mn-ea"/>
              <a:sym typeface="+mn-lt"/>
            </a:endParaRPr>
          </a:p>
        </p:txBody>
      </p:sp>
      <p:sp>
        <p:nvSpPr>
          <p:cNvPr id="23" name="椭圆 22">
            <a:extLst>
              <a:ext uri="{FF2B5EF4-FFF2-40B4-BE49-F238E27FC236}">
                <a16:creationId xmlns:a16="http://schemas.microsoft.com/office/drawing/2014/main" id="{5087826A-5BA4-4E47-9E13-768F20F4E115}"/>
              </a:ext>
            </a:extLst>
          </p:cNvPr>
          <p:cNvSpPr/>
          <p:nvPr/>
        </p:nvSpPr>
        <p:spPr>
          <a:xfrm>
            <a:off x="6228319" y="1193762"/>
            <a:ext cx="830403" cy="830403"/>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15686402-B579-4298-AF72-A01156501FFE}"/>
              </a:ext>
            </a:extLst>
          </p:cNvPr>
          <p:cNvSpPr/>
          <p:nvPr/>
        </p:nvSpPr>
        <p:spPr>
          <a:xfrm>
            <a:off x="6228319" y="2223449"/>
            <a:ext cx="830403" cy="830403"/>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EEAE485-E18D-49AE-96F8-B0FB70F10A40}"/>
              </a:ext>
            </a:extLst>
          </p:cNvPr>
          <p:cNvSpPr/>
          <p:nvPr/>
        </p:nvSpPr>
        <p:spPr>
          <a:xfrm>
            <a:off x="6228319" y="3253136"/>
            <a:ext cx="830403" cy="830403"/>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09CE8F1F-7CD8-4658-87F7-093DC5547BDC}"/>
              </a:ext>
            </a:extLst>
          </p:cNvPr>
          <p:cNvSpPr/>
          <p:nvPr/>
        </p:nvSpPr>
        <p:spPr>
          <a:xfrm>
            <a:off x="6228319" y="4282823"/>
            <a:ext cx="830403" cy="830403"/>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a:extLst>
              <a:ext uri="{FF2B5EF4-FFF2-40B4-BE49-F238E27FC236}">
                <a16:creationId xmlns:a16="http://schemas.microsoft.com/office/drawing/2014/main" id="{A555BE12-76F7-453D-80B0-7E6033A4D9C2}"/>
              </a:ext>
            </a:extLst>
          </p:cNvPr>
          <p:cNvGrpSpPr/>
          <p:nvPr/>
        </p:nvGrpSpPr>
        <p:grpSpPr>
          <a:xfrm>
            <a:off x="2779459" y="2484430"/>
            <a:ext cx="1640246" cy="1842935"/>
            <a:chOff x="1997035" y="2290189"/>
            <a:chExt cx="1640246" cy="1842935"/>
          </a:xfrm>
        </p:grpSpPr>
        <p:sp>
          <p:nvSpPr>
            <p:cNvPr id="28" name="椭圆 27">
              <a:extLst>
                <a:ext uri="{FF2B5EF4-FFF2-40B4-BE49-F238E27FC236}">
                  <a16:creationId xmlns:a16="http://schemas.microsoft.com/office/drawing/2014/main" id="{BC78C50A-DD1B-4D7A-9CFB-67D84A89EFA5}"/>
                </a:ext>
              </a:extLst>
            </p:cNvPr>
            <p:cNvSpPr/>
            <p:nvPr/>
          </p:nvSpPr>
          <p:spPr>
            <a:xfrm>
              <a:off x="1997035" y="3945759"/>
              <a:ext cx="187365" cy="187365"/>
            </a:xfrm>
            <a:prstGeom prst="ellipse">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845605BF-435C-43CF-913E-54EAFD4FAB0A}"/>
                </a:ext>
              </a:extLst>
            </p:cNvPr>
            <p:cNvSpPr/>
            <p:nvPr/>
          </p:nvSpPr>
          <p:spPr>
            <a:xfrm>
              <a:off x="3484683" y="2290189"/>
              <a:ext cx="152598" cy="1525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0" name="直接连接符 29">
              <a:extLst>
                <a:ext uri="{FF2B5EF4-FFF2-40B4-BE49-F238E27FC236}">
                  <a16:creationId xmlns:a16="http://schemas.microsoft.com/office/drawing/2014/main" id="{E8C19E1B-FEA7-4355-9FC5-D7C1E1D28ED4}"/>
                </a:ext>
              </a:extLst>
            </p:cNvPr>
            <p:cNvCxnSpPr>
              <a:stCxn id="29" idx="3"/>
              <a:endCxn id="28" idx="7"/>
            </p:cNvCxnSpPr>
            <p:nvPr/>
          </p:nvCxnSpPr>
          <p:spPr>
            <a:xfrm flipH="1">
              <a:off x="2156961" y="2420440"/>
              <a:ext cx="1350069" cy="1552758"/>
            </a:xfrm>
            <a:prstGeom prst="line">
              <a:avLst/>
            </a:prstGeom>
            <a:ln>
              <a:solidFill>
                <a:schemeClr val="bg1">
                  <a:alpha val="0"/>
                </a:schemeClr>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9206328A-45CD-45B6-BDE1-78D4C9BF9CA5}"/>
              </a:ext>
            </a:extLst>
          </p:cNvPr>
          <p:cNvSpPr txBox="1"/>
          <p:nvPr/>
        </p:nvSpPr>
        <p:spPr>
          <a:xfrm>
            <a:off x="6264915" y="5363434"/>
            <a:ext cx="787395" cy="707886"/>
          </a:xfrm>
          <a:prstGeom prst="rect">
            <a:avLst/>
          </a:prstGeom>
          <a:noFill/>
        </p:spPr>
        <p:txBody>
          <a:bodyPr wrap="none" rtlCol="0">
            <a:spAutoFit/>
          </a:bodyPr>
          <a:lstStyle/>
          <a:p>
            <a:r>
              <a:rPr lang="en-US" altLang="zh-CN" sz="4000" i="1" dirty="0">
                <a:solidFill>
                  <a:srgbClr val="2E4052"/>
                </a:solidFill>
                <a:cs typeface="+mn-ea"/>
                <a:sym typeface="+mn-lt"/>
              </a:rPr>
              <a:t>05</a:t>
            </a:r>
            <a:endParaRPr lang="zh-CN" altLang="en-US" sz="4000" i="1" dirty="0">
              <a:solidFill>
                <a:srgbClr val="2E4052"/>
              </a:solidFill>
              <a:cs typeface="+mn-ea"/>
              <a:sym typeface="+mn-lt"/>
            </a:endParaRPr>
          </a:p>
        </p:txBody>
      </p:sp>
      <p:sp>
        <p:nvSpPr>
          <p:cNvPr id="34" name="椭圆 33">
            <a:extLst>
              <a:ext uri="{FF2B5EF4-FFF2-40B4-BE49-F238E27FC236}">
                <a16:creationId xmlns:a16="http://schemas.microsoft.com/office/drawing/2014/main" id="{17985874-68F2-449B-ACD5-6D51688F8295}"/>
              </a:ext>
            </a:extLst>
          </p:cNvPr>
          <p:cNvSpPr/>
          <p:nvPr/>
        </p:nvSpPr>
        <p:spPr>
          <a:xfrm>
            <a:off x="6228319" y="5312511"/>
            <a:ext cx="830403" cy="830403"/>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矩形 34">
            <a:extLst>
              <a:ext uri="{FF2B5EF4-FFF2-40B4-BE49-F238E27FC236}">
                <a16:creationId xmlns:a16="http://schemas.microsoft.com/office/drawing/2014/main" id="{E1B79A56-1563-4165-9015-D1C796CD21D4}"/>
              </a:ext>
            </a:extLst>
          </p:cNvPr>
          <p:cNvSpPr/>
          <p:nvPr/>
        </p:nvSpPr>
        <p:spPr>
          <a:xfrm>
            <a:off x="2896195" y="3526887"/>
            <a:ext cx="1478290" cy="461665"/>
          </a:xfrm>
          <a:prstGeom prst="rect">
            <a:avLst/>
          </a:prstGeom>
        </p:spPr>
        <p:txBody>
          <a:bodyPr wrap="none">
            <a:spAutoFit/>
          </a:bodyPr>
          <a:lstStyle/>
          <a:p>
            <a:pPr algn="ctr"/>
            <a:r>
              <a:rPr lang="en-US" altLang="zh-CN" sz="2400" dirty="0">
                <a:solidFill>
                  <a:srgbClr val="2E4052"/>
                </a:solidFill>
                <a:cs typeface="+mn-ea"/>
                <a:sym typeface="+mn-lt"/>
              </a:rPr>
              <a:t>C</a:t>
            </a:r>
            <a:r>
              <a:rPr lang="en-US" altLang="zh-CN" dirty="0">
                <a:solidFill>
                  <a:srgbClr val="2E4052"/>
                </a:solidFill>
                <a:cs typeface="+mn-ea"/>
                <a:sym typeface="+mn-lt"/>
              </a:rPr>
              <a:t>ONT</a:t>
            </a:r>
            <a:r>
              <a:rPr lang="en-US" altLang="zh-CN" dirty="0">
                <a:solidFill>
                  <a:schemeClr val="tx1">
                    <a:lumMod val="85000"/>
                    <a:lumOff val="15000"/>
                  </a:schemeClr>
                </a:solidFill>
                <a:cs typeface="+mn-ea"/>
                <a:sym typeface="+mn-lt"/>
              </a:rPr>
              <a:t>ENTS</a:t>
            </a:r>
            <a:endParaRPr lang="zh-CN" altLang="en-US" dirty="0">
              <a:solidFill>
                <a:schemeClr val="tx1">
                  <a:lumMod val="85000"/>
                  <a:lumOff val="15000"/>
                </a:schemeClr>
              </a:solidFill>
              <a:cs typeface="+mn-ea"/>
              <a:sym typeface="+mn-lt"/>
            </a:endParaRPr>
          </a:p>
        </p:txBody>
      </p:sp>
      <p:sp>
        <p:nvSpPr>
          <p:cNvPr id="36" name="文本框 35">
            <a:extLst>
              <a:ext uri="{FF2B5EF4-FFF2-40B4-BE49-F238E27FC236}">
                <a16:creationId xmlns:a16="http://schemas.microsoft.com/office/drawing/2014/main" id="{59ADB2E2-C660-44D3-8A9E-20B8555F1BC6}"/>
              </a:ext>
            </a:extLst>
          </p:cNvPr>
          <p:cNvSpPr txBox="1"/>
          <p:nvPr/>
        </p:nvSpPr>
        <p:spPr>
          <a:xfrm>
            <a:off x="7524922" y="2343547"/>
            <a:ext cx="4047646" cy="584775"/>
          </a:xfrm>
          <a:prstGeom prst="rect">
            <a:avLst/>
          </a:prstGeom>
          <a:noFill/>
        </p:spPr>
        <p:txBody>
          <a:bodyPr wrap="square" rtlCol="0">
            <a:spAutoFit/>
          </a:bodyPr>
          <a:lstStyle>
            <a:defPPr>
              <a:defRPr lang="zh-CN"/>
            </a:defPPr>
          </a:lstStyle>
          <a:p>
            <a:r>
              <a:rPr lang="en-US" altLang="zh-CN" sz="3200" dirty="0">
                <a:cs typeface="+mn-ea"/>
                <a:sym typeface="+mn-lt"/>
              </a:rPr>
              <a:t>Bert</a:t>
            </a:r>
            <a:r>
              <a:rPr lang="zh-CN" altLang="en-US" sz="3200" dirty="0">
                <a:cs typeface="+mn-ea"/>
                <a:sym typeface="+mn-lt"/>
              </a:rPr>
              <a:t>原理及代码详解</a:t>
            </a:r>
          </a:p>
        </p:txBody>
      </p:sp>
      <p:sp>
        <p:nvSpPr>
          <p:cNvPr id="37" name="文本框 36">
            <a:extLst>
              <a:ext uri="{FF2B5EF4-FFF2-40B4-BE49-F238E27FC236}">
                <a16:creationId xmlns:a16="http://schemas.microsoft.com/office/drawing/2014/main" id="{E048D644-4C3F-47B5-8B41-5D20A70AF584}"/>
              </a:ext>
            </a:extLst>
          </p:cNvPr>
          <p:cNvSpPr txBox="1"/>
          <p:nvPr/>
        </p:nvSpPr>
        <p:spPr>
          <a:xfrm>
            <a:off x="7524922" y="3366026"/>
            <a:ext cx="4372110" cy="584775"/>
          </a:xfrm>
          <a:prstGeom prst="rect">
            <a:avLst/>
          </a:prstGeom>
          <a:noFill/>
        </p:spPr>
        <p:txBody>
          <a:bodyPr wrap="square" rtlCol="0">
            <a:spAutoFit/>
          </a:bodyPr>
          <a:lstStyle>
            <a:defPPr>
              <a:defRPr lang="zh-CN"/>
            </a:defPPr>
          </a:lstStyle>
          <a:p>
            <a:r>
              <a:rPr lang="en-US" altLang="zh-CN" sz="3200" dirty="0">
                <a:cs typeface="+mn-ea"/>
                <a:sym typeface="+mn-lt"/>
              </a:rPr>
              <a:t>Bert</a:t>
            </a:r>
            <a:r>
              <a:rPr lang="zh-CN" altLang="en-US" sz="3200" dirty="0">
                <a:cs typeface="+mn-ea"/>
                <a:sym typeface="+mn-lt"/>
              </a:rPr>
              <a:t>微调和各领域</a:t>
            </a:r>
            <a:r>
              <a:rPr lang="en-US" altLang="zh-CN" sz="3200" dirty="0">
                <a:cs typeface="+mn-ea"/>
                <a:sym typeface="+mn-lt"/>
              </a:rPr>
              <a:t>Bert</a:t>
            </a:r>
            <a:endParaRPr lang="zh-CN" altLang="en-US" sz="3200" dirty="0">
              <a:cs typeface="+mn-ea"/>
              <a:sym typeface="+mn-lt"/>
            </a:endParaRPr>
          </a:p>
        </p:txBody>
      </p:sp>
      <p:sp>
        <p:nvSpPr>
          <p:cNvPr id="38" name="文本框 37">
            <a:extLst>
              <a:ext uri="{FF2B5EF4-FFF2-40B4-BE49-F238E27FC236}">
                <a16:creationId xmlns:a16="http://schemas.microsoft.com/office/drawing/2014/main" id="{A3753A8A-4AD1-465A-AEF7-45BF70CAD31E}"/>
              </a:ext>
            </a:extLst>
          </p:cNvPr>
          <p:cNvSpPr txBox="1"/>
          <p:nvPr/>
        </p:nvSpPr>
        <p:spPr>
          <a:xfrm>
            <a:off x="7524922" y="4397841"/>
            <a:ext cx="4047646" cy="584775"/>
          </a:xfrm>
          <a:prstGeom prst="rect">
            <a:avLst/>
          </a:prstGeom>
          <a:noFill/>
        </p:spPr>
        <p:txBody>
          <a:bodyPr wrap="square" rtlCol="0">
            <a:spAutoFit/>
          </a:bodyPr>
          <a:lstStyle>
            <a:defPPr>
              <a:defRPr lang="zh-CN"/>
            </a:defPPr>
          </a:lstStyle>
          <a:p>
            <a:r>
              <a:rPr lang="zh-CN" altLang="en-US" sz="3200" dirty="0">
                <a:cs typeface="+mn-ea"/>
                <a:sym typeface="+mn-lt"/>
              </a:rPr>
              <a:t>顶会</a:t>
            </a:r>
            <a:r>
              <a:rPr lang="en-US" altLang="zh-CN" sz="3200" dirty="0">
                <a:cs typeface="+mn-ea"/>
                <a:sym typeface="+mn-lt"/>
              </a:rPr>
              <a:t>Bert</a:t>
            </a:r>
            <a:r>
              <a:rPr lang="zh-CN" altLang="en-US" sz="3200" dirty="0">
                <a:cs typeface="+mn-ea"/>
                <a:sym typeface="+mn-lt"/>
              </a:rPr>
              <a:t>一览</a:t>
            </a:r>
          </a:p>
        </p:txBody>
      </p:sp>
      <p:sp>
        <p:nvSpPr>
          <p:cNvPr id="39" name="文本框 38">
            <a:extLst>
              <a:ext uri="{FF2B5EF4-FFF2-40B4-BE49-F238E27FC236}">
                <a16:creationId xmlns:a16="http://schemas.microsoft.com/office/drawing/2014/main" id="{72453607-1911-457F-BC7D-6EA1404BCC91}"/>
              </a:ext>
            </a:extLst>
          </p:cNvPr>
          <p:cNvSpPr txBox="1"/>
          <p:nvPr/>
        </p:nvSpPr>
        <p:spPr>
          <a:xfrm>
            <a:off x="7524922" y="5424989"/>
            <a:ext cx="4047646" cy="584775"/>
          </a:xfrm>
          <a:prstGeom prst="rect">
            <a:avLst/>
          </a:prstGeom>
          <a:noFill/>
        </p:spPr>
        <p:txBody>
          <a:bodyPr wrap="square" rtlCol="0">
            <a:spAutoFit/>
          </a:bodyPr>
          <a:lstStyle>
            <a:defPPr>
              <a:defRPr lang="zh-CN"/>
            </a:defPPr>
          </a:lstStyle>
          <a:p>
            <a:r>
              <a:rPr lang="zh-CN" altLang="en-US" sz="3200" dirty="0">
                <a:cs typeface="+mn-ea"/>
                <a:sym typeface="+mn-lt"/>
              </a:rPr>
              <a:t>总结</a:t>
            </a:r>
          </a:p>
        </p:txBody>
      </p:sp>
    </p:spTree>
    <p:extLst>
      <p:ext uri="{BB962C8B-B14F-4D97-AF65-F5344CB8AC3E}">
        <p14:creationId xmlns:p14="http://schemas.microsoft.com/office/powerpoint/2010/main" val="5846523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3" presetClass="entr" presetSubtype="16"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fltVal val="0"/>
                                          </p:val>
                                        </p:tav>
                                        <p:tav tm="100000">
                                          <p:val>
                                            <p:strVal val="#ppt_w"/>
                                          </p:val>
                                        </p:tav>
                                      </p:tavLst>
                                    </p:anim>
                                    <p:anim calcmode="lin" valueType="num">
                                      <p:cBhvr>
                                        <p:cTn id="17" dur="500" fill="hold"/>
                                        <p:tgtEl>
                                          <p:spTgt spid="35"/>
                                        </p:tgtEl>
                                        <p:attrNameLst>
                                          <p:attrName>ppt_h</p:attrName>
                                        </p:attrNameLst>
                                      </p:cBhvr>
                                      <p:tavLst>
                                        <p:tav tm="0">
                                          <p:val>
                                            <p:fltVal val="0"/>
                                          </p:val>
                                        </p:tav>
                                        <p:tav tm="100000">
                                          <p:val>
                                            <p:strVal val="#ppt_h"/>
                                          </p:val>
                                        </p:tav>
                                      </p:tavLst>
                                    </p:anim>
                                  </p:childTnLst>
                                </p:cTn>
                              </p:par>
                              <p:par>
                                <p:cTn id="18" presetID="49" presetClass="entr" presetSubtype="0"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ppt_w</p:attrName>
                                        </p:attrNameLst>
                                      </p:cBhvr>
                                      <p:tavLst>
                                        <p:tav tm="0">
                                          <p:val>
                                            <p:fltVal val="0"/>
                                          </p:val>
                                        </p:tav>
                                        <p:tav tm="100000">
                                          <p:val>
                                            <p:strVal val="#ppt_w"/>
                                          </p:val>
                                        </p:tav>
                                      </p:tavLst>
                                    </p:anim>
                                    <p:anim calcmode="lin" valueType="num">
                                      <p:cBhvr>
                                        <p:cTn id="21" dur="750" fill="hold"/>
                                        <p:tgtEl>
                                          <p:spTgt spid="8"/>
                                        </p:tgtEl>
                                        <p:attrNameLst>
                                          <p:attrName>ppt_h</p:attrName>
                                        </p:attrNameLst>
                                      </p:cBhvr>
                                      <p:tavLst>
                                        <p:tav tm="0">
                                          <p:val>
                                            <p:fltVal val="0"/>
                                          </p:val>
                                        </p:tav>
                                        <p:tav tm="100000">
                                          <p:val>
                                            <p:strVal val="#ppt_h"/>
                                          </p:val>
                                        </p:tav>
                                      </p:tavLst>
                                    </p:anim>
                                    <p:anim calcmode="lin" valueType="num">
                                      <p:cBhvr>
                                        <p:cTn id="22" dur="750" fill="hold"/>
                                        <p:tgtEl>
                                          <p:spTgt spid="8"/>
                                        </p:tgtEl>
                                        <p:attrNameLst>
                                          <p:attrName>style.rotation</p:attrName>
                                        </p:attrNameLst>
                                      </p:cBhvr>
                                      <p:tavLst>
                                        <p:tav tm="0">
                                          <p:val>
                                            <p:fltVal val="360"/>
                                          </p:val>
                                        </p:tav>
                                        <p:tav tm="100000">
                                          <p:val>
                                            <p:fltVal val="0"/>
                                          </p:val>
                                        </p:tav>
                                      </p:tavLst>
                                    </p:anim>
                                    <p:animEffect transition="in" filter="fade">
                                      <p:cBhvr>
                                        <p:cTn id="23" dur="750"/>
                                        <p:tgtEl>
                                          <p:spTgt spid="8"/>
                                        </p:tgtEl>
                                      </p:cBhvr>
                                    </p:animEffect>
                                  </p:childTnLst>
                                </p:cTn>
                              </p:par>
                            </p:childTnLst>
                          </p:cTn>
                        </p:par>
                        <p:par>
                          <p:cTn id="24" fill="hold">
                            <p:stCondLst>
                              <p:cond delay="1000"/>
                            </p:stCondLst>
                            <p:childTnLst>
                              <p:par>
                                <p:cTn id="25" presetID="6" presetClass="emph" presetSubtype="0" fill="hold" grpId="1" nodeType="afterEffect">
                                  <p:stCondLst>
                                    <p:cond delay="0"/>
                                  </p:stCondLst>
                                  <p:childTnLst>
                                    <p:animScale>
                                      <p:cBhvr>
                                        <p:cTn id="26" dur="500" fill="hold"/>
                                        <p:tgtEl>
                                          <p:spTgt spid="8"/>
                                        </p:tgtEl>
                                      </p:cBhvr>
                                      <p:by x="150000" y="150000"/>
                                    </p:animScale>
                                  </p:childTnLst>
                                </p:cTn>
                              </p:par>
                              <p:par>
                                <p:cTn id="27" presetID="49" presetClass="entr" presetSubtype="0"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ppt_w</p:attrName>
                                        </p:attrNameLst>
                                      </p:cBhvr>
                                      <p:tavLst>
                                        <p:tav tm="0">
                                          <p:val>
                                            <p:fltVal val="0"/>
                                          </p:val>
                                        </p:tav>
                                        <p:tav tm="100000">
                                          <p:val>
                                            <p:strVal val="#ppt_w"/>
                                          </p:val>
                                        </p:tav>
                                      </p:tavLst>
                                    </p:anim>
                                    <p:anim calcmode="lin" valueType="num">
                                      <p:cBhvr>
                                        <p:cTn id="30" dur="750" fill="hold"/>
                                        <p:tgtEl>
                                          <p:spTgt spid="7"/>
                                        </p:tgtEl>
                                        <p:attrNameLst>
                                          <p:attrName>ppt_h</p:attrName>
                                        </p:attrNameLst>
                                      </p:cBhvr>
                                      <p:tavLst>
                                        <p:tav tm="0">
                                          <p:val>
                                            <p:fltVal val="0"/>
                                          </p:val>
                                        </p:tav>
                                        <p:tav tm="100000">
                                          <p:val>
                                            <p:strVal val="#ppt_h"/>
                                          </p:val>
                                        </p:tav>
                                      </p:tavLst>
                                    </p:anim>
                                    <p:anim calcmode="lin" valueType="num">
                                      <p:cBhvr>
                                        <p:cTn id="31" dur="750" fill="hold"/>
                                        <p:tgtEl>
                                          <p:spTgt spid="7"/>
                                        </p:tgtEl>
                                        <p:attrNameLst>
                                          <p:attrName>style.rotation</p:attrName>
                                        </p:attrNameLst>
                                      </p:cBhvr>
                                      <p:tavLst>
                                        <p:tav tm="0">
                                          <p:val>
                                            <p:fltVal val="360"/>
                                          </p:val>
                                        </p:tav>
                                        <p:tav tm="100000">
                                          <p:val>
                                            <p:fltVal val="0"/>
                                          </p:val>
                                        </p:tav>
                                      </p:tavLst>
                                    </p:anim>
                                    <p:animEffect transition="in" filter="fade">
                                      <p:cBhvr>
                                        <p:cTn id="32" dur="750"/>
                                        <p:tgtEl>
                                          <p:spTgt spid="7"/>
                                        </p:tgtEl>
                                      </p:cBhvr>
                                    </p:animEffect>
                                  </p:childTnLst>
                                </p:cTn>
                              </p:par>
                            </p:childTnLst>
                          </p:cTn>
                        </p:par>
                        <p:par>
                          <p:cTn id="33" fill="hold">
                            <p:stCondLst>
                              <p:cond delay="1750"/>
                            </p:stCondLst>
                            <p:childTnLst>
                              <p:par>
                                <p:cTn id="34" presetID="6" presetClass="emph" presetSubtype="0" fill="hold" grpId="1" nodeType="afterEffect">
                                  <p:stCondLst>
                                    <p:cond delay="0"/>
                                  </p:stCondLst>
                                  <p:childTnLst>
                                    <p:animScale>
                                      <p:cBhvr>
                                        <p:cTn id="35" dur="500" fill="hold"/>
                                        <p:tgtEl>
                                          <p:spTgt spid="7"/>
                                        </p:tgtEl>
                                      </p:cBhvr>
                                      <p:by x="150000" y="150000"/>
                                    </p:animScale>
                                  </p:childTnLst>
                                </p:cTn>
                              </p:par>
                              <p:par>
                                <p:cTn id="36" presetID="49" presetClass="entr" presetSubtype="0" decel="10000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750" fill="hold"/>
                                        <p:tgtEl>
                                          <p:spTgt spid="9"/>
                                        </p:tgtEl>
                                        <p:attrNameLst>
                                          <p:attrName>ppt_w</p:attrName>
                                        </p:attrNameLst>
                                      </p:cBhvr>
                                      <p:tavLst>
                                        <p:tav tm="0">
                                          <p:val>
                                            <p:fltVal val="0"/>
                                          </p:val>
                                        </p:tav>
                                        <p:tav tm="100000">
                                          <p:val>
                                            <p:strVal val="#ppt_w"/>
                                          </p:val>
                                        </p:tav>
                                      </p:tavLst>
                                    </p:anim>
                                    <p:anim calcmode="lin" valueType="num">
                                      <p:cBhvr>
                                        <p:cTn id="39" dur="750" fill="hold"/>
                                        <p:tgtEl>
                                          <p:spTgt spid="9"/>
                                        </p:tgtEl>
                                        <p:attrNameLst>
                                          <p:attrName>ppt_h</p:attrName>
                                        </p:attrNameLst>
                                      </p:cBhvr>
                                      <p:tavLst>
                                        <p:tav tm="0">
                                          <p:val>
                                            <p:fltVal val="0"/>
                                          </p:val>
                                        </p:tav>
                                        <p:tav tm="100000">
                                          <p:val>
                                            <p:strVal val="#ppt_h"/>
                                          </p:val>
                                        </p:tav>
                                      </p:tavLst>
                                    </p:anim>
                                    <p:anim calcmode="lin" valueType="num">
                                      <p:cBhvr>
                                        <p:cTn id="40" dur="750" fill="hold"/>
                                        <p:tgtEl>
                                          <p:spTgt spid="9"/>
                                        </p:tgtEl>
                                        <p:attrNameLst>
                                          <p:attrName>style.rotation</p:attrName>
                                        </p:attrNameLst>
                                      </p:cBhvr>
                                      <p:tavLst>
                                        <p:tav tm="0">
                                          <p:val>
                                            <p:fltVal val="360"/>
                                          </p:val>
                                        </p:tav>
                                        <p:tav tm="100000">
                                          <p:val>
                                            <p:fltVal val="0"/>
                                          </p:val>
                                        </p:tav>
                                      </p:tavLst>
                                    </p:anim>
                                    <p:animEffect transition="in" filter="fade">
                                      <p:cBhvr>
                                        <p:cTn id="41" dur="750"/>
                                        <p:tgtEl>
                                          <p:spTgt spid="9"/>
                                        </p:tgtEl>
                                      </p:cBhvr>
                                    </p:animEffect>
                                  </p:childTnLst>
                                </p:cTn>
                              </p:par>
                              <p:par>
                                <p:cTn id="42" presetID="1"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8" presetClass="emph" presetSubtype="0" fill="hold" nodeType="withEffect">
                                  <p:stCondLst>
                                    <p:cond delay="0"/>
                                  </p:stCondLst>
                                  <p:childTnLst>
                                    <p:animRot by="21600000">
                                      <p:cBhvr>
                                        <p:cTn id="45" dur="5000" fill="hold"/>
                                        <p:tgtEl>
                                          <p:spTgt spid="27"/>
                                        </p:tgtEl>
                                        <p:attrNameLst>
                                          <p:attrName>r</p:attrName>
                                        </p:attrNameLst>
                                      </p:cBhvr>
                                    </p:animRot>
                                  </p:childTnLst>
                                </p:cTn>
                              </p:par>
                              <p:par>
                                <p:cTn id="46" presetID="8" presetClass="emph" presetSubtype="0" fill="hold" nodeType="withEffect">
                                  <p:stCondLst>
                                    <p:cond delay="5000"/>
                                  </p:stCondLst>
                                  <p:childTnLst>
                                    <p:animRot by="-21600000">
                                      <p:cBhvr>
                                        <p:cTn id="47" dur="5000" fill="hold"/>
                                        <p:tgtEl>
                                          <p:spTgt spid="27"/>
                                        </p:tgtEl>
                                        <p:attrNameLst>
                                          <p:attrName>r</p:attrName>
                                        </p:attrNameLst>
                                      </p:cBhvr>
                                    </p:animRot>
                                  </p:childTnLst>
                                </p:cTn>
                              </p:par>
                              <p:par>
                                <p:cTn id="48" presetID="49" presetClass="entr" presetSubtype="0"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750" fill="hold"/>
                                        <p:tgtEl>
                                          <p:spTgt spid="23"/>
                                        </p:tgtEl>
                                        <p:attrNameLst>
                                          <p:attrName>ppt_w</p:attrName>
                                        </p:attrNameLst>
                                      </p:cBhvr>
                                      <p:tavLst>
                                        <p:tav tm="0">
                                          <p:val>
                                            <p:fltVal val="0"/>
                                          </p:val>
                                        </p:tav>
                                        <p:tav tm="100000">
                                          <p:val>
                                            <p:strVal val="#ppt_w"/>
                                          </p:val>
                                        </p:tav>
                                      </p:tavLst>
                                    </p:anim>
                                    <p:anim calcmode="lin" valueType="num">
                                      <p:cBhvr>
                                        <p:cTn id="51" dur="750" fill="hold"/>
                                        <p:tgtEl>
                                          <p:spTgt spid="23"/>
                                        </p:tgtEl>
                                        <p:attrNameLst>
                                          <p:attrName>ppt_h</p:attrName>
                                        </p:attrNameLst>
                                      </p:cBhvr>
                                      <p:tavLst>
                                        <p:tav tm="0">
                                          <p:val>
                                            <p:fltVal val="0"/>
                                          </p:val>
                                        </p:tav>
                                        <p:tav tm="100000">
                                          <p:val>
                                            <p:strVal val="#ppt_h"/>
                                          </p:val>
                                        </p:tav>
                                      </p:tavLst>
                                    </p:anim>
                                    <p:anim calcmode="lin" valueType="num">
                                      <p:cBhvr>
                                        <p:cTn id="52" dur="750" fill="hold"/>
                                        <p:tgtEl>
                                          <p:spTgt spid="23"/>
                                        </p:tgtEl>
                                        <p:attrNameLst>
                                          <p:attrName>style.rotation</p:attrName>
                                        </p:attrNameLst>
                                      </p:cBhvr>
                                      <p:tavLst>
                                        <p:tav tm="0">
                                          <p:val>
                                            <p:fltVal val="360"/>
                                          </p:val>
                                        </p:tav>
                                        <p:tav tm="100000">
                                          <p:val>
                                            <p:fltVal val="0"/>
                                          </p:val>
                                        </p:tav>
                                      </p:tavLst>
                                    </p:anim>
                                    <p:animEffect transition="in" filter="fade">
                                      <p:cBhvr>
                                        <p:cTn id="53" dur="750"/>
                                        <p:tgtEl>
                                          <p:spTgt spid="23"/>
                                        </p:tgtEl>
                                      </p:cBhvr>
                                    </p:animEffect>
                                  </p:childTnLst>
                                </p:cTn>
                              </p:par>
                              <p:par>
                                <p:cTn id="54" presetID="6" presetClass="emph" presetSubtype="0" fill="hold" grpId="1" nodeType="withEffect">
                                  <p:stCondLst>
                                    <p:cond delay="750"/>
                                  </p:stCondLst>
                                  <p:childTnLst>
                                    <p:animScale>
                                      <p:cBhvr>
                                        <p:cTn id="55" dur="500" fill="hold"/>
                                        <p:tgtEl>
                                          <p:spTgt spid="23"/>
                                        </p:tgtEl>
                                      </p:cBhvr>
                                      <p:by x="150000" y="150000"/>
                                    </p:animScale>
                                  </p:childTnLst>
                                </p:cTn>
                              </p:par>
                              <p:par>
                                <p:cTn id="56" presetID="10" presetClass="exit" presetSubtype="0" fill="hold" grpId="2" nodeType="withEffect">
                                  <p:stCondLst>
                                    <p:cond delay="125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23" presetClass="entr" presetSubtype="16" fill="hold" grpId="0" nodeType="withEffect">
                                  <p:stCondLst>
                                    <p:cond delay="10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150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childTnLst>
                                </p:cTn>
                              </p:par>
                              <p:par>
                                <p:cTn id="67" presetID="49" presetClass="entr" presetSubtype="0" decel="100000" fill="hold" grpId="0" nodeType="withEffect">
                                  <p:stCondLst>
                                    <p:cond delay="2000"/>
                                  </p:stCondLst>
                                  <p:childTnLst>
                                    <p:set>
                                      <p:cBhvr>
                                        <p:cTn id="68" dur="1" fill="hold">
                                          <p:stCondLst>
                                            <p:cond delay="0"/>
                                          </p:stCondLst>
                                        </p:cTn>
                                        <p:tgtEl>
                                          <p:spTgt spid="24"/>
                                        </p:tgtEl>
                                        <p:attrNameLst>
                                          <p:attrName>style.visibility</p:attrName>
                                        </p:attrNameLst>
                                      </p:cBhvr>
                                      <p:to>
                                        <p:strVal val="visible"/>
                                      </p:to>
                                    </p:set>
                                    <p:anim calcmode="lin" valueType="num">
                                      <p:cBhvr>
                                        <p:cTn id="69" dur="750" fill="hold"/>
                                        <p:tgtEl>
                                          <p:spTgt spid="24"/>
                                        </p:tgtEl>
                                        <p:attrNameLst>
                                          <p:attrName>ppt_w</p:attrName>
                                        </p:attrNameLst>
                                      </p:cBhvr>
                                      <p:tavLst>
                                        <p:tav tm="0">
                                          <p:val>
                                            <p:fltVal val="0"/>
                                          </p:val>
                                        </p:tav>
                                        <p:tav tm="100000">
                                          <p:val>
                                            <p:strVal val="#ppt_w"/>
                                          </p:val>
                                        </p:tav>
                                      </p:tavLst>
                                    </p:anim>
                                    <p:anim calcmode="lin" valueType="num">
                                      <p:cBhvr>
                                        <p:cTn id="70" dur="750" fill="hold"/>
                                        <p:tgtEl>
                                          <p:spTgt spid="24"/>
                                        </p:tgtEl>
                                        <p:attrNameLst>
                                          <p:attrName>ppt_h</p:attrName>
                                        </p:attrNameLst>
                                      </p:cBhvr>
                                      <p:tavLst>
                                        <p:tav tm="0">
                                          <p:val>
                                            <p:fltVal val="0"/>
                                          </p:val>
                                        </p:tav>
                                        <p:tav tm="100000">
                                          <p:val>
                                            <p:strVal val="#ppt_h"/>
                                          </p:val>
                                        </p:tav>
                                      </p:tavLst>
                                    </p:anim>
                                    <p:anim calcmode="lin" valueType="num">
                                      <p:cBhvr>
                                        <p:cTn id="71" dur="750" fill="hold"/>
                                        <p:tgtEl>
                                          <p:spTgt spid="24"/>
                                        </p:tgtEl>
                                        <p:attrNameLst>
                                          <p:attrName>style.rotation</p:attrName>
                                        </p:attrNameLst>
                                      </p:cBhvr>
                                      <p:tavLst>
                                        <p:tav tm="0">
                                          <p:val>
                                            <p:fltVal val="360"/>
                                          </p:val>
                                        </p:tav>
                                        <p:tav tm="100000">
                                          <p:val>
                                            <p:fltVal val="0"/>
                                          </p:val>
                                        </p:tav>
                                      </p:tavLst>
                                    </p:anim>
                                    <p:animEffect transition="in" filter="fade">
                                      <p:cBhvr>
                                        <p:cTn id="72" dur="750"/>
                                        <p:tgtEl>
                                          <p:spTgt spid="24"/>
                                        </p:tgtEl>
                                      </p:cBhvr>
                                    </p:animEffect>
                                  </p:childTnLst>
                                </p:cTn>
                              </p:par>
                              <p:par>
                                <p:cTn id="73" presetID="6" presetClass="emph" presetSubtype="0" fill="hold" grpId="1" nodeType="withEffect">
                                  <p:stCondLst>
                                    <p:cond delay="2750"/>
                                  </p:stCondLst>
                                  <p:childTnLst>
                                    <p:animScale>
                                      <p:cBhvr>
                                        <p:cTn id="74" dur="500" fill="hold"/>
                                        <p:tgtEl>
                                          <p:spTgt spid="24"/>
                                        </p:tgtEl>
                                      </p:cBhvr>
                                      <p:by x="150000" y="150000"/>
                                    </p:animScale>
                                  </p:childTnLst>
                                </p:cTn>
                              </p:par>
                              <p:par>
                                <p:cTn id="75" presetID="10" presetClass="exit" presetSubtype="0" fill="hold" grpId="2" nodeType="withEffect">
                                  <p:stCondLst>
                                    <p:cond delay="3250"/>
                                  </p:stCondLst>
                                  <p:childTnLst>
                                    <p:animEffect transition="out" filter="fade">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par>
                                <p:cTn id="78" presetID="23" presetClass="entr" presetSubtype="16" fill="hold" grpId="0" nodeType="withEffect">
                                  <p:stCondLst>
                                    <p:cond delay="325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ppt_w</p:attrName>
                                        </p:attrNameLst>
                                      </p:cBhvr>
                                      <p:tavLst>
                                        <p:tav tm="0">
                                          <p:val>
                                            <p:fltVal val="0"/>
                                          </p:val>
                                        </p:tav>
                                        <p:tav tm="100000">
                                          <p:val>
                                            <p:strVal val="#ppt_w"/>
                                          </p:val>
                                        </p:tav>
                                      </p:tavLst>
                                    </p:anim>
                                    <p:anim calcmode="lin" valueType="num">
                                      <p:cBhvr>
                                        <p:cTn id="81" dur="500" fill="hold"/>
                                        <p:tgtEl>
                                          <p:spTgt spid="16"/>
                                        </p:tgtEl>
                                        <p:attrNameLst>
                                          <p:attrName>ppt_h</p:attrName>
                                        </p:attrNameLst>
                                      </p:cBhvr>
                                      <p:tavLst>
                                        <p:tav tm="0">
                                          <p:val>
                                            <p:fltVal val="0"/>
                                          </p:val>
                                        </p:tav>
                                        <p:tav tm="100000">
                                          <p:val>
                                            <p:strVal val="#ppt_h"/>
                                          </p:val>
                                        </p:tav>
                                      </p:tavLst>
                                    </p:anim>
                                  </p:childTnLst>
                                </p:cTn>
                              </p:par>
                              <p:par>
                                <p:cTn id="82" presetID="49" presetClass="entr" presetSubtype="0" decel="100000" fill="hold" grpId="0" nodeType="withEffect">
                                  <p:stCondLst>
                                    <p:cond delay="3750"/>
                                  </p:stCondLst>
                                  <p:childTnLst>
                                    <p:set>
                                      <p:cBhvr>
                                        <p:cTn id="83" dur="1" fill="hold">
                                          <p:stCondLst>
                                            <p:cond delay="0"/>
                                          </p:stCondLst>
                                        </p:cTn>
                                        <p:tgtEl>
                                          <p:spTgt spid="25"/>
                                        </p:tgtEl>
                                        <p:attrNameLst>
                                          <p:attrName>style.visibility</p:attrName>
                                        </p:attrNameLst>
                                      </p:cBhvr>
                                      <p:to>
                                        <p:strVal val="visible"/>
                                      </p:to>
                                    </p:set>
                                    <p:anim calcmode="lin" valueType="num">
                                      <p:cBhvr>
                                        <p:cTn id="84" dur="750" fill="hold"/>
                                        <p:tgtEl>
                                          <p:spTgt spid="25"/>
                                        </p:tgtEl>
                                        <p:attrNameLst>
                                          <p:attrName>ppt_w</p:attrName>
                                        </p:attrNameLst>
                                      </p:cBhvr>
                                      <p:tavLst>
                                        <p:tav tm="0">
                                          <p:val>
                                            <p:fltVal val="0"/>
                                          </p:val>
                                        </p:tav>
                                        <p:tav tm="100000">
                                          <p:val>
                                            <p:strVal val="#ppt_w"/>
                                          </p:val>
                                        </p:tav>
                                      </p:tavLst>
                                    </p:anim>
                                    <p:anim calcmode="lin" valueType="num">
                                      <p:cBhvr>
                                        <p:cTn id="85" dur="750" fill="hold"/>
                                        <p:tgtEl>
                                          <p:spTgt spid="25"/>
                                        </p:tgtEl>
                                        <p:attrNameLst>
                                          <p:attrName>ppt_h</p:attrName>
                                        </p:attrNameLst>
                                      </p:cBhvr>
                                      <p:tavLst>
                                        <p:tav tm="0">
                                          <p:val>
                                            <p:fltVal val="0"/>
                                          </p:val>
                                        </p:tav>
                                        <p:tav tm="100000">
                                          <p:val>
                                            <p:strVal val="#ppt_h"/>
                                          </p:val>
                                        </p:tav>
                                      </p:tavLst>
                                    </p:anim>
                                    <p:anim calcmode="lin" valueType="num">
                                      <p:cBhvr>
                                        <p:cTn id="86" dur="750" fill="hold"/>
                                        <p:tgtEl>
                                          <p:spTgt spid="25"/>
                                        </p:tgtEl>
                                        <p:attrNameLst>
                                          <p:attrName>style.rotation</p:attrName>
                                        </p:attrNameLst>
                                      </p:cBhvr>
                                      <p:tavLst>
                                        <p:tav tm="0">
                                          <p:val>
                                            <p:fltVal val="360"/>
                                          </p:val>
                                        </p:tav>
                                        <p:tav tm="100000">
                                          <p:val>
                                            <p:fltVal val="0"/>
                                          </p:val>
                                        </p:tav>
                                      </p:tavLst>
                                    </p:anim>
                                    <p:animEffect transition="in" filter="fade">
                                      <p:cBhvr>
                                        <p:cTn id="87" dur="750"/>
                                        <p:tgtEl>
                                          <p:spTgt spid="25"/>
                                        </p:tgtEl>
                                      </p:cBhvr>
                                    </p:animEffect>
                                  </p:childTnLst>
                                </p:cTn>
                              </p:par>
                              <p:par>
                                <p:cTn id="88" presetID="6" presetClass="emph" presetSubtype="0" fill="hold" grpId="1" nodeType="withEffect">
                                  <p:stCondLst>
                                    <p:cond delay="4500"/>
                                  </p:stCondLst>
                                  <p:childTnLst>
                                    <p:animScale>
                                      <p:cBhvr>
                                        <p:cTn id="89" dur="500" fill="hold"/>
                                        <p:tgtEl>
                                          <p:spTgt spid="25"/>
                                        </p:tgtEl>
                                      </p:cBhvr>
                                      <p:by x="150000" y="150000"/>
                                    </p:animScale>
                                  </p:childTnLst>
                                </p:cTn>
                              </p:par>
                              <p:par>
                                <p:cTn id="90" presetID="10" presetClass="exit" presetSubtype="0" fill="hold" grpId="2" nodeType="withEffect">
                                  <p:stCondLst>
                                    <p:cond delay="5000"/>
                                  </p:stCondLst>
                                  <p:childTnLst>
                                    <p:animEffect transition="out" filter="fad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23" presetClass="entr" presetSubtype="16" fill="hold" grpId="0" nodeType="withEffect">
                                  <p:stCondLst>
                                    <p:cond delay="500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childTnLst>
                                </p:cTn>
                              </p:par>
                              <p:par>
                                <p:cTn id="97" presetID="49" presetClass="entr" presetSubtype="0" decel="100000" fill="hold" grpId="0" nodeType="withEffect">
                                  <p:stCondLst>
                                    <p:cond delay="5500"/>
                                  </p:stCondLst>
                                  <p:childTnLst>
                                    <p:set>
                                      <p:cBhvr>
                                        <p:cTn id="98" dur="1" fill="hold">
                                          <p:stCondLst>
                                            <p:cond delay="0"/>
                                          </p:stCondLst>
                                        </p:cTn>
                                        <p:tgtEl>
                                          <p:spTgt spid="26"/>
                                        </p:tgtEl>
                                        <p:attrNameLst>
                                          <p:attrName>style.visibility</p:attrName>
                                        </p:attrNameLst>
                                      </p:cBhvr>
                                      <p:to>
                                        <p:strVal val="visible"/>
                                      </p:to>
                                    </p:set>
                                    <p:anim calcmode="lin" valueType="num">
                                      <p:cBhvr>
                                        <p:cTn id="99" dur="750" fill="hold"/>
                                        <p:tgtEl>
                                          <p:spTgt spid="26"/>
                                        </p:tgtEl>
                                        <p:attrNameLst>
                                          <p:attrName>ppt_w</p:attrName>
                                        </p:attrNameLst>
                                      </p:cBhvr>
                                      <p:tavLst>
                                        <p:tav tm="0">
                                          <p:val>
                                            <p:fltVal val="0"/>
                                          </p:val>
                                        </p:tav>
                                        <p:tav tm="100000">
                                          <p:val>
                                            <p:strVal val="#ppt_w"/>
                                          </p:val>
                                        </p:tav>
                                      </p:tavLst>
                                    </p:anim>
                                    <p:anim calcmode="lin" valueType="num">
                                      <p:cBhvr>
                                        <p:cTn id="100" dur="750" fill="hold"/>
                                        <p:tgtEl>
                                          <p:spTgt spid="26"/>
                                        </p:tgtEl>
                                        <p:attrNameLst>
                                          <p:attrName>ppt_h</p:attrName>
                                        </p:attrNameLst>
                                      </p:cBhvr>
                                      <p:tavLst>
                                        <p:tav tm="0">
                                          <p:val>
                                            <p:fltVal val="0"/>
                                          </p:val>
                                        </p:tav>
                                        <p:tav tm="100000">
                                          <p:val>
                                            <p:strVal val="#ppt_h"/>
                                          </p:val>
                                        </p:tav>
                                      </p:tavLst>
                                    </p:anim>
                                    <p:anim calcmode="lin" valueType="num">
                                      <p:cBhvr>
                                        <p:cTn id="101" dur="750" fill="hold"/>
                                        <p:tgtEl>
                                          <p:spTgt spid="26"/>
                                        </p:tgtEl>
                                        <p:attrNameLst>
                                          <p:attrName>style.rotation</p:attrName>
                                        </p:attrNameLst>
                                      </p:cBhvr>
                                      <p:tavLst>
                                        <p:tav tm="0">
                                          <p:val>
                                            <p:fltVal val="360"/>
                                          </p:val>
                                        </p:tav>
                                        <p:tav tm="100000">
                                          <p:val>
                                            <p:fltVal val="0"/>
                                          </p:val>
                                        </p:tav>
                                      </p:tavLst>
                                    </p:anim>
                                    <p:animEffect transition="in" filter="fade">
                                      <p:cBhvr>
                                        <p:cTn id="102" dur="750"/>
                                        <p:tgtEl>
                                          <p:spTgt spid="26"/>
                                        </p:tgtEl>
                                      </p:cBhvr>
                                    </p:animEffect>
                                  </p:childTnLst>
                                </p:cTn>
                              </p:par>
                              <p:par>
                                <p:cTn id="103" presetID="6" presetClass="emph" presetSubtype="0" fill="hold" grpId="1" nodeType="withEffect">
                                  <p:stCondLst>
                                    <p:cond delay="6250"/>
                                  </p:stCondLst>
                                  <p:childTnLst>
                                    <p:animScale>
                                      <p:cBhvr>
                                        <p:cTn id="104" dur="500" fill="hold"/>
                                        <p:tgtEl>
                                          <p:spTgt spid="26"/>
                                        </p:tgtEl>
                                      </p:cBhvr>
                                      <p:by x="150000" y="150000"/>
                                    </p:animScale>
                                  </p:childTnLst>
                                </p:cTn>
                              </p:par>
                              <p:par>
                                <p:cTn id="105" presetID="10" presetClass="exit" presetSubtype="0" fill="hold" grpId="2" nodeType="withEffect">
                                  <p:stCondLst>
                                    <p:cond delay="6750"/>
                                  </p:stCondLst>
                                  <p:childTnLst>
                                    <p:animEffect transition="out" filter="fade">
                                      <p:cBhvr>
                                        <p:cTn id="106" dur="500"/>
                                        <p:tgtEl>
                                          <p:spTgt spid="26"/>
                                        </p:tgtEl>
                                      </p:cBhvr>
                                    </p:animEffect>
                                    <p:set>
                                      <p:cBhvr>
                                        <p:cTn id="107" dur="1" fill="hold">
                                          <p:stCondLst>
                                            <p:cond delay="499"/>
                                          </p:stCondLst>
                                        </p:cTn>
                                        <p:tgtEl>
                                          <p:spTgt spid="26"/>
                                        </p:tgtEl>
                                        <p:attrNameLst>
                                          <p:attrName>style.visibility</p:attrName>
                                        </p:attrNameLst>
                                      </p:cBhvr>
                                      <p:to>
                                        <p:strVal val="hidden"/>
                                      </p:to>
                                    </p:set>
                                  </p:childTnLst>
                                </p:cTn>
                              </p:par>
                              <p:par>
                                <p:cTn id="108" presetID="23" presetClass="entr" presetSubtype="16" fill="hold" grpId="0" nodeType="withEffect">
                                  <p:stCondLst>
                                    <p:cond delay="7000"/>
                                  </p:stCondLst>
                                  <p:childTnLst>
                                    <p:set>
                                      <p:cBhvr>
                                        <p:cTn id="109" dur="1" fill="hold">
                                          <p:stCondLst>
                                            <p:cond delay="0"/>
                                          </p:stCondLst>
                                        </p:cTn>
                                        <p:tgtEl>
                                          <p:spTgt spid="22"/>
                                        </p:tgtEl>
                                        <p:attrNameLst>
                                          <p:attrName>style.visibility</p:attrName>
                                        </p:attrNameLst>
                                      </p:cBhvr>
                                      <p:to>
                                        <p:strVal val="visible"/>
                                      </p:to>
                                    </p:set>
                                    <p:anim calcmode="lin" valueType="num">
                                      <p:cBhvr>
                                        <p:cTn id="110" dur="500" fill="hold"/>
                                        <p:tgtEl>
                                          <p:spTgt spid="22"/>
                                        </p:tgtEl>
                                        <p:attrNameLst>
                                          <p:attrName>ppt_w</p:attrName>
                                        </p:attrNameLst>
                                      </p:cBhvr>
                                      <p:tavLst>
                                        <p:tav tm="0">
                                          <p:val>
                                            <p:fltVal val="0"/>
                                          </p:val>
                                        </p:tav>
                                        <p:tav tm="100000">
                                          <p:val>
                                            <p:strVal val="#ppt_w"/>
                                          </p:val>
                                        </p:tav>
                                      </p:tavLst>
                                    </p:anim>
                                    <p:anim calcmode="lin" valueType="num">
                                      <p:cBhvr>
                                        <p:cTn id="111" dur="500" fill="hold"/>
                                        <p:tgtEl>
                                          <p:spTgt spid="22"/>
                                        </p:tgtEl>
                                        <p:attrNameLst>
                                          <p:attrName>ppt_h</p:attrName>
                                        </p:attrNameLst>
                                      </p:cBhvr>
                                      <p:tavLst>
                                        <p:tav tm="0">
                                          <p:val>
                                            <p:fltVal val="0"/>
                                          </p:val>
                                        </p:tav>
                                        <p:tav tm="100000">
                                          <p:val>
                                            <p:strVal val="#ppt_h"/>
                                          </p:val>
                                        </p:tav>
                                      </p:tavLst>
                                    </p:anim>
                                  </p:childTnLst>
                                </p:cTn>
                              </p:par>
                              <p:par>
                                <p:cTn id="112" presetID="49" presetClass="entr" presetSubtype="0" decel="100000" fill="hold" grpId="0" nodeType="withEffect">
                                  <p:stCondLst>
                                    <p:cond delay="750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750" fill="hold"/>
                                        <p:tgtEl>
                                          <p:spTgt spid="34"/>
                                        </p:tgtEl>
                                        <p:attrNameLst>
                                          <p:attrName>ppt_w</p:attrName>
                                        </p:attrNameLst>
                                      </p:cBhvr>
                                      <p:tavLst>
                                        <p:tav tm="0">
                                          <p:val>
                                            <p:fltVal val="0"/>
                                          </p:val>
                                        </p:tav>
                                        <p:tav tm="100000">
                                          <p:val>
                                            <p:strVal val="#ppt_w"/>
                                          </p:val>
                                        </p:tav>
                                      </p:tavLst>
                                    </p:anim>
                                    <p:anim calcmode="lin" valueType="num">
                                      <p:cBhvr>
                                        <p:cTn id="115" dur="750" fill="hold"/>
                                        <p:tgtEl>
                                          <p:spTgt spid="34"/>
                                        </p:tgtEl>
                                        <p:attrNameLst>
                                          <p:attrName>ppt_h</p:attrName>
                                        </p:attrNameLst>
                                      </p:cBhvr>
                                      <p:tavLst>
                                        <p:tav tm="0">
                                          <p:val>
                                            <p:fltVal val="0"/>
                                          </p:val>
                                        </p:tav>
                                        <p:tav tm="100000">
                                          <p:val>
                                            <p:strVal val="#ppt_h"/>
                                          </p:val>
                                        </p:tav>
                                      </p:tavLst>
                                    </p:anim>
                                    <p:anim calcmode="lin" valueType="num">
                                      <p:cBhvr>
                                        <p:cTn id="116" dur="750" fill="hold"/>
                                        <p:tgtEl>
                                          <p:spTgt spid="34"/>
                                        </p:tgtEl>
                                        <p:attrNameLst>
                                          <p:attrName>style.rotation</p:attrName>
                                        </p:attrNameLst>
                                      </p:cBhvr>
                                      <p:tavLst>
                                        <p:tav tm="0">
                                          <p:val>
                                            <p:fltVal val="360"/>
                                          </p:val>
                                        </p:tav>
                                        <p:tav tm="100000">
                                          <p:val>
                                            <p:fltVal val="0"/>
                                          </p:val>
                                        </p:tav>
                                      </p:tavLst>
                                    </p:anim>
                                    <p:animEffect transition="in" filter="fade">
                                      <p:cBhvr>
                                        <p:cTn id="117" dur="750"/>
                                        <p:tgtEl>
                                          <p:spTgt spid="34"/>
                                        </p:tgtEl>
                                      </p:cBhvr>
                                    </p:animEffect>
                                  </p:childTnLst>
                                </p:cTn>
                              </p:par>
                              <p:par>
                                <p:cTn id="118" presetID="6" presetClass="emph" presetSubtype="0" fill="hold" grpId="1" nodeType="withEffect">
                                  <p:stCondLst>
                                    <p:cond delay="8250"/>
                                  </p:stCondLst>
                                  <p:childTnLst>
                                    <p:animScale>
                                      <p:cBhvr>
                                        <p:cTn id="119" dur="500" fill="hold"/>
                                        <p:tgtEl>
                                          <p:spTgt spid="34"/>
                                        </p:tgtEl>
                                      </p:cBhvr>
                                      <p:by x="150000" y="150000"/>
                                    </p:animScale>
                                  </p:childTnLst>
                                </p:cTn>
                              </p:par>
                              <p:par>
                                <p:cTn id="120" presetID="10" presetClass="exit" presetSubtype="0" fill="hold" grpId="2" nodeType="withEffect">
                                  <p:stCondLst>
                                    <p:cond delay="8000"/>
                                  </p:stCondLst>
                                  <p:childTnLst>
                                    <p:animEffect transition="out" filter="fade">
                                      <p:cBhvr>
                                        <p:cTn id="121" dur="500"/>
                                        <p:tgtEl>
                                          <p:spTgt spid="34"/>
                                        </p:tgtEl>
                                      </p:cBhvr>
                                    </p:animEffect>
                                    <p:set>
                                      <p:cBhvr>
                                        <p:cTn id="122" dur="1" fill="hold">
                                          <p:stCondLst>
                                            <p:cond delay="499"/>
                                          </p:stCondLst>
                                        </p:cTn>
                                        <p:tgtEl>
                                          <p:spTgt spid="34"/>
                                        </p:tgtEl>
                                        <p:attrNameLst>
                                          <p:attrName>style.visibility</p:attrName>
                                        </p:attrNameLst>
                                      </p:cBhvr>
                                      <p:to>
                                        <p:strVal val="hidden"/>
                                      </p:to>
                                    </p:set>
                                  </p:childTnLst>
                                </p:cTn>
                              </p:par>
                              <p:par>
                                <p:cTn id="123" presetID="23" presetClass="entr" presetSubtype="16" fill="hold" grpId="0" nodeType="withEffect">
                                  <p:stCondLst>
                                    <p:cond delay="800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500" fill="hold"/>
                                        <p:tgtEl>
                                          <p:spTgt spid="33"/>
                                        </p:tgtEl>
                                        <p:attrNameLst>
                                          <p:attrName>ppt_w</p:attrName>
                                        </p:attrNameLst>
                                      </p:cBhvr>
                                      <p:tavLst>
                                        <p:tav tm="0">
                                          <p:val>
                                            <p:fltVal val="0"/>
                                          </p:val>
                                        </p:tav>
                                        <p:tav tm="100000">
                                          <p:val>
                                            <p:strVal val="#ppt_w"/>
                                          </p:val>
                                        </p:tav>
                                      </p:tavLst>
                                    </p:anim>
                                    <p:anim calcmode="lin" valueType="num">
                                      <p:cBhvr>
                                        <p:cTn id="126" dur="500" fill="hold"/>
                                        <p:tgtEl>
                                          <p:spTgt spid="33"/>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1500"/>
                                  </p:stCondLst>
                                  <p:childTnLst>
                                    <p:set>
                                      <p:cBhvr>
                                        <p:cTn id="128" dur="1" fill="hold">
                                          <p:stCondLst>
                                            <p:cond delay="0"/>
                                          </p:stCondLst>
                                        </p:cTn>
                                        <p:tgtEl>
                                          <p:spTgt spid="36"/>
                                        </p:tgtEl>
                                        <p:attrNameLst>
                                          <p:attrName>style.visibility</p:attrName>
                                        </p:attrNameLst>
                                      </p:cBhvr>
                                      <p:to>
                                        <p:strVal val="visible"/>
                                      </p:to>
                                    </p:set>
                                    <p:anim calcmode="lin" valueType="num">
                                      <p:cBhvr>
                                        <p:cTn id="129" dur="500" fill="hold"/>
                                        <p:tgtEl>
                                          <p:spTgt spid="36"/>
                                        </p:tgtEl>
                                        <p:attrNameLst>
                                          <p:attrName>ppt_w</p:attrName>
                                        </p:attrNameLst>
                                      </p:cBhvr>
                                      <p:tavLst>
                                        <p:tav tm="0">
                                          <p:val>
                                            <p:fltVal val="0"/>
                                          </p:val>
                                        </p:tav>
                                        <p:tav tm="100000">
                                          <p:val>
                                            <p:strVal val="#ppt_w"/>
                                          </p:val>
                                        </p:tav>
                                      </p:tavLst>
                                    </p:anim>
                                    <p:anim calcmode="lin" valueType="num">
                                      <p:cBhvr>
                                        <p:cTn id="130" dur="500" fill="hold"/>
                                        <p:tgtEl>
                                          <p:spTgt spid="36"/>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1500"/>
                                  </p:stCondLst>
                                  <p:childTnLst>
                                    <p:set>
                                      <p:cBhvr>
                                        <p:cTn id="132" dur="1" fill="hold">
                                          <p:stCondLst>
                                            <p:cond delay="0"/>
                                          </p:stCondLst>
                                        </p:cTn>
                                        <p:tgtEl>
                                          <p:spTgt spid="37"/>
                                        </p:tgtEl>
                                        <p:attrNameLst>
                                          <p:attrName>style.visibility</p:attrName>
                                        </p:attrNameLst>
                                      </p:cBhvr>
                                      <p:to>
                                        <p:strVal val="visible"/>
                                      </p:to>
                                    </p:set>
                                    <p:anim calcmode="lin" valueType="num">
                                      <p:cBhvr>
                                        <p:cTn id="133" dur="500" fill="hold"/>
                                        <p:tgtEl>
                                          <p:spTgt spid="37"/>
                                        </p:tgtEl>
                                        <p:attrNameLst>
                                          <p:attrName>ppt_w</p:attrName>
                                        </p:attrNameLst>
                                      </p:cBhvr>
                                      <p:tavLst>
                                        <p:tav tm="0">
                                          <p:val>
                                            <p:fltVal val="0"/>
                                          </p:val>
                                        </p:tav>
                                        <p:tav tm="100000">
                                          <p:val>
                                            <p:strVal val="#ppt_w"/>
                                          </p:val>
                                        </p:tav>
                                      </p:tavLst>
                                    </p:anim>
                                    <p:anim calcmode="lin" valueType="num">
                                      <p:cBhvr>
                                        <p:cTn id="134" dur="500" fill="hold"/>
                                        <p:tgtEl>
                                          <p:spTgt spid="37"/>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15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150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ppt_w</p:attrName>
                                        </p:attrNameLst>
                                      </p:cBhvr>
                                      <p:tavLst>
                                        <p:tav tm="0">
                                          <p:val>
                                            <p:fltVal val="0"/>
                                          </p:val>
                                        </p:tav>
                                        <p:tav tm="100000">
                                          <p:val>
                                            <p:strVal val="#ppt_w"/>
                                          </p:val>
                                        </p:tav>
                                      </p:tavLst>
                                    </p:anim>
                                    <p:anim calcmode="lin" valueType="num">
                                      <p:cBhvr>
                                        <p:cTn id="142"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9" grpId="0" animBg="1"/>
      <p:bldP spid="10" grpId="0"/>
      <p:bldP spid="11" grpId="0"/>
      <p:bldP spid="13" grpId="0"/>
      <p:bldP spid="16" grpId="0"/>
      <p:bldP spid="19" grpId="0"/>
      <p:bldP spid="22" grpId="0"/>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33" grpId="0"/>
      <p:bldP spid="34" grpId="0" animBg="1"/>
      <p:bldP spid="34" grpId="1" animBg="1"/>
      <p:bldP spid="34" grpId="2" animBg="1"/>
      <p:bldP spid="35" grpId="0"/>
      <p:bldP spid="36" grpId="0"/>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5588" y="2698411"/>
            <a:ext cx="5334695" cy="707886"/>
          </a:xfrm>
          <a:prstGeom prst="rect">
            <a:avLst/>
          </a:prstGeom>
          <a:noFill/>
        </p:spPr>
        <p:txBody>
          <a:bodyPr wrap="square" rtlCol="0">
            <a:spAutoFit/>
          </a:bodyPr>
          <a:lstStyle/>
          <a:p>
            <a:r>
              <a:rPr lang="en-US" altLang="zh-CN" sz="4000" dirty="0">
                <a:cs typeface="+mn-ea"/>
                <a:sym typeface="+mn-lt"/>
              </a:rPr>
              <a:t>Bert</a:t>
            </a:r>
            <a:r>
              <a:rPr lang="zh-CN" altLang="en-US" sz="4000" dirty="0">
                <a:cs typeface="+mn-ea"/>
                <a:sym typeface="+mn-lt"/>
              </a:rPr>
              <a:t>微调和各领域</a:t>
            </a:r>
            <a:r>
              <a:rPr lang="en-US" altLang="zh-CN" sz="4000" dirty="0">
                <a:cs typeface="+mn-ea"/>
                <a:sym typeface="+mn-lt"/>
              </a:rPr>
              <a:t>Bert</a:t>
            </a:r>
            <a:endParaRPr lang="zh-CN" altLang="en-US" sz="4000" dirty="0">
              <a:cs typeface="+mn-ea"/>
              <a:sym typeface="+mn-lt"/>
            </a:endParaRPr>
          </a:p>
        </p:txBody>
      </p:sp>
      <p:sp>
        <p:nvSpPr>
          <p:cNvPr id="6" name="文本框 5"/>
          <p:cNvSpPr txBox="1"/>
          <p:nvPr/>
        </p:nvSpPr>
        <p:spPr>
          <a:xfrm>
            <a:off x="3588283" y="2544524"/>
            <a:ext cx="1085554" cy="1015663"/>
          </a:xfrm>
          <a:prstGeom prst="rect">
            <a:avLst/>
          </a:prstGeom>
          <a:noFill/>
        </p:spPr>
        <p:txBody>
          <a:bodyPr wrap="none" rtlCol="0">
            <a:spAutoFit/>
          </a:bodyPr>
          <a:lstStyle/>
          <a:p>
            <a:r>
              <a:rPr lang="en-US" altLang="zh-CN" sz="6000" i="1" dirty="0">
                <a:solidFill>
                  <a:srgbClr val="2E4052"/>
                </a:solidFill>
                <a:cs typeface="+mn-ea"/>
                <a:sym typeface="+mn-lt"/>
              </a:rPr>
              <a:t>03</a:t>
            </a:r>
            <a:endParaRPr lang="zh-CN" altLang="en-US" sz="6000" i="1" dirty="0">
              <a:solidFill>
                <a:srgbClr val="2E4052"/>
              </a:solidFill>
              <a:cs typeface="+mn-ea"/>
              <a:sym typeface="+mn-lt"/>
            </a:endParaRPr>
          </a:p>
        </p:txBody>
      </p:sp>
      <p:sp>
        <p:nvSpPr>
          <p:cNvPr id="7" name="椭圆 6">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71254" y="2667633"/>
            <a:ext cx="45719" cy="769442"/>
          </a:xfrm>
          <a:prstGeom prst="rect">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474901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360"/>
                                          </p:val>
                                        </p:tav>
                                        <p:tav tm="100000">
                                          <p:val>
                                            <p:fltVal val="0"/>
                                          </p:val>
                                        </p:tav>
                                      </p:tavLst>
                                    </p:anim>
                                    <p:animEffect transition="in" filter="fade">
                                      <p:cBhvr>
                                        <p:cTn id="16" dur="750"/>
                                        <p:tgtEl>
                                          <p:spTgt spid="8"/>
                                        </p:tgtEl>
                                      </p:cBhvr>
                                    </p:animEffect>
                                  </p:childTnLst>
                                </p:cTn>
                              </p:par>
                              <p:par>
                                <p:cTn id="17" presetID="6" presetClass="emph" presetSubtype="0" fill="hold" grpId="1" nodeType="withEffect">
                                  <p:stCondLst>
                                    <p:cond delay="750"/>
                                  </p:stCondLst>
                                  <p:childTnLst>
                                    <p:animScale>
                                      <p:cBhvr>
                                        <p:cTn id="18" dur="500" fill="hold"/>
                                        <p:tgtEl>
                                          <p:spTgt spid="7"/>
                                        </p:tgtEl>
                                      </p:cBhvr>
                                      <p:by x="150000" y="150000"/>
                                    </p:animScale>
                                  </p:childTnLst>
                                </p:cTn>
                              </p:par>
                              <p:par>
                                <p:cTn id="19" presetID="10" presetClass="exit" presetSubtype="0" fill="hold" grpId="2" nodeType="withEffect">
                                  <p:stCondLst>
                                    <p:cond delay="125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3" presetClass="entr" presetSubtype="16"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16" presetClass="entr" presetSubtype="42"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7" grpId="1" animBg="1"/>
      <p:bldP spid="7" grpId="2"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2154436"/>
          </a:xfrm>
          <a:prstGeom prst="rect">
            <a:avLst/>
          </a:prstGeom>
          <a:noFill/>
        </p:spPr>
        <p:txBody>
          <a:bodyPr wrap="square" rtlCol="0">
            <a:spAutoFit/>
          </a:bodyPr>
          <a:lstStyle/>
          <a:p>
            <a:pPr algn="ctr"/>
            <a:r>
              <a:rPr lang="en-US" altLang="zh-CN" sz="4000" dirty="0"/>
              <a:t>Pre-Training with </a:t>
            </a:r>
            <a:r>
              <a:rPr lang="en-US" altLang="zh-CN" sz="4000" dirty="0" err="1"/>
              <a:t>WholeWord</a:t>
            </a:r>
            <a:r>
              <a:rPr lang="en-US" altLang="zh-CN" sz="4000" dirty="0"/>
              <a:t> Masking</a:t>
            </a:r>
          </a:p>
          <a:p>
            <a:pPr algn="ctr"/>
            <a:r>
              <a:rPr lang="en-US" altLang="zh-CN" sz="4000" dirty="0"/>
              <a:t>for Chinese BERT</a:t>
            </a:r>
          </a:p>
          <a:p>
            <a:pPr algn="ctr"/>
            <a:endParaRPr lang="en-US" altLang="zh-CN" dirty="0"/>
          </a:p>
          <a:p>
            <a:pPr algn="ctr"/>
            <a:r>
              <a:rPr lang="en-US" altLang="zh-CN" dirty="0"/>
              <a:t>2019 </a:t>
            </a:r>
            <a:r>
              <a:rPr lang="en-US" altLang="zh-CN" dirty="0" err="1"/>
              <a:t>arXiv</a:t>
            </a:r>
            <a:endParaRPr lang="en-US" altLang="zh-CN" dirty="0"/>
          </a:p>
          <a:p>
            <a:pPr algn="ctr"/>
            <a:r>
              <a:rPr lang="en-US" altLang="zh-CN" dirty="0" err="1"/>
              <a:t>Yiming</a:t>
            </a:r>
            <a:r>
              <a:rPr lang="en-US" altLang="zh-CN" dirty="0"/>
              <a:t> Cui; </a:t>
            </a:r>
            <a:r>
              <a:rPr lang="en-US" altLang="zh-CN" dirty="0" err="1"/>
              <a:t>Wanxiang</a:t>
            </a:r>
            <a:r>
              <a:rPr lang="en-US" altLang="zh-CN" dirty="0"/>
              <a:t> Che; Ting Liu; Bing Qin; </a:t>
            </a:r>
            <a:r>
              <a:rPr lang="en-US" altLang="zh-CN" dirty="0" err="1"/>
              <a:t>Ziqing</a:t>
            </a:r>
            <a:r>
              <a:rPr lang="en-US" altLang="zh-CN" dirty="0"/>
              <a:t> Yang; </a:t>
            </a:r>
            <a:r>
              <a:rPr lang="en-US" altLang="zh-CN" dirty="0" err="1"/>
              <a:t>ShijinWang</a:t>
            </a:r>
            <a:r>
              <a:rPr lang="en-US" altLang="zh-CN" dirty="0"/>
              <a:t>; </a:t>
            </a:r>
            <a:r>
              <a:rPr lang="en-US" altLang="zh-CN" dirty="0" err="1"/>
              <a:t>Guoping</a:t>
            </a:r>
            <a:r>
              <a:rPr lang="en-US" altLang="zh-CN" dirty="0"/>
              <a:t> Hu</a:t>
            </a:r>
            <a:endParaRPr lang="zh-CN" altLang="en-US" dirty="0">
              <a:cs typeface="+mn-ea"/>
              <a:sym typeface="+mn-lt"/>
            </a:endParaRPr>
          </a:p>
        </p:txBody>
      </p:sp>
    </p:spTree>
    <p:extLst>
      <p:ext uri="{BB962C8B-B14F-4D97-AF65-F5344CB8AC3E}">
        <p14:creationId xmlns:p14="http://schemas.microsoft.com/office/powerpoint/2010/main" val="421508138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核心思想</a:t>
            </a:r>
          </a:p>
        </p:txBody>
      </p:sp>
      <p:pic>
        <p:nvPicPr>
          <p:cNvPr id="2" name="图片 1">
            <a:extLst>
              <a:ext uri="{FF2B5EF4-FFF2-40B4-BE49-F238E27FC236}">
                <a16:creationId xmlns:a16="http://schemas.microsoft.com/office/drawing/2014/main" id="{D87452D9-A640-415A-8524-35AE79E3F369}"/>
              </a:ext>
            </a:extLst>
          </p:cNvPr>
          <p:cNvPicPr>
            <a:picLocks noChangeAspect="1"/>
          </p:cNvPicPr>
          <p:nvPr/>
        </p:nvPicPr>
        <p:blipFill>
          <a:blip r:embed="rId3"/>
          <a:stretch>
            <a:fillRect/>
          </a:stretch>
        </p:blipFill>
        <p:spPr>
          <a:xfrm>
            <a:off x="695325" y="1107061"/>
            <a:ext cx="10704188" cy="3022487"/>
          </a:xfrm>
          <a:prstGeom prst="rect">
            <a:avLst/>
          </a:prstGeom>
        </p:spPr>
      </p:pic>
      <p:sp>
        <p:nvSpPr>
          <p:cNvPr id="4" name="文本框 3">
            <a:extLst>
              <a:ext uri="{FF2B5EF4-FFF2-40B4-BE49-F238E27FC236}">
                <a16:creationId xmlns:a16="http://schemas.microsoft.com/office/drawing/2014/main" id="{AC5DD9D7-1F4B-4682-8463-6C8F328CE059}"/>
              </a:ext>
            </a:extLst>
          </p:cNvPr>
          <p:cNvSpPr txBox="1"/>
          <p:nvPr/>
        </p:nvSpPr>
        <p:spPr>
          <a:xfrm>
            <a:off x="715570" y="4235640"/>
            <a:ext cx="10683943" cy="2053896"/>
          </a:xfrm>
          <a:prstGeom prst="rect">
            <a:avLst/>
          </a:prstGeom>
          <a:noFill/>
        </p:spPr>
        <p:txBody>
          <a:bodyPr wrap="square" rtlCol="0">
            <a:spAutoFit/>
          </a:bodyPr>
          <a:lstStyle/>
          <a:p>
            <a:pPr>
              <a:lnSpc>
                <a:spcPct val="130000"/>
              </a:lnSpc>
            </a:pP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本身就是以</a:t>
            </a:r>
            <a:r>
              <a:rPr lang="en-US" altLang="zh-CN" sz="2000" dirty="0" err="1">
                <a:solidFill>
                  <a:schemeClr val="tx1">
                    <a:lumMod val="85000"/>
                    <a:lumOff val="15000"/>
                  </a:schemeClr>
                </a:solidFill>
                <a:cs typeface="+mn-ea"/>
                <a:sym typeface="+mn-lt"/>
              </a:rPr>
              <a:t>WordPiece</a:t>
            </a:r>
            <a:r>
              <a:rPr lang="zh-CN" altLang="en-US" sz="2000" dirty="0">
                <a:solidFill>
                  <a:schemeClr val="tx1">
                    <a:lumMod val="85000"/>
                    <a:lumOff val="15000"/>
                  </a:schemeClr>
                </a:solidFill>
                <a:cs typeface="+mn-ea"/>
                <a:sym typeface="+mn-lt"/>
              </a:rPr>
              <a:t>的分词方式对词切分和掩码。谷歌在</a:t>
            </a:r>
            <a:r>
              <a:rPr lang="en-US" altLang="zh-CN" sz="2000" dirty="0">
                <a:solidFill>
                  <a:schemeClr val="tx1">
                    <a:lumMod val="85000"/>
                    <a:lumOff val="15000"/>
                  </a:schemeClr>
                </a:solidFill>
                <a:cs typeface="+mn-ea"/>
                <a:sym typeface="+mn-lt"/>
              </a:rPr>
              <a:t>2019</a:t>
            </a:r>
            <a:r>
              <a:rPr lang="zh-CN" altLang="en-US" sz="2000" dirty="0">
                <a:solidFill>
                  <a:schemeClr val="tx1">
                    <a:lumMod val="85000"/>
                    <a:lumOff val="15000"/>
                  </a:schemeClr>
                </a:solidFill>
                <a:cs typeface="+mn-ea"/>
                <a:sym typeface="+mn-lt"/>
              </a:rPr>
              <a:t>年</a:t>
            </a:r>
            <a:r>
              <a:rPr lang="en-US" altLang="zh-CN" sz="2000" dirty="0">
                <a:solidFill>
                  <a:schemeClr val="tx1">
                    <a:lumMod val="85000"/>
                    <a:lumOff val="15000"/>
                  </a:schemeClr>
                </a:solidFill>
                <a:cs typeface="+mn-ea"/>
                <a:sym typeface="+mn-lt"/>
              </a:rPr>
              <a:t>5</a:t>
            </a:r>
            <a:r>
              <a:rPr lang="zh-CN" altLang="en-US" sz="2000" dirty="0">
                <a:solidFill>
                  <a:schemeClr val="tx1">
                    <a:lumMod val="85000"/>
                    <a:lumOff val="15000"/>
                  </a:schemeClr>
                </a:solidFill>
                <a:cs typeface="+mn-ea"/>
                <a:sym typeface="+mn-lt"/>
              </a:rPr>
              <a:t>月</a:t>
            </a:r>
            <a:r>
              <a:rPr lang="en-US" altLang="zh-CN" sz="2000" dirty="0">
                <a:solidFill>
                  <a:schemeClr val="tx1">
                    <a:lumMod val="85000"/>
                    <a:lumOff val="15000"/>
                  </a:schemeClr>
                </a:solidFill>
                <a:cs typeface="+mn-ea"/>
                <a:sym typeface="+mn-lt"/>
              </a:rPr>
              <a:t>31</a:t>
            </a:r>
            <a:r>
              <a:rPr lang="zh-CN" altLang="en-US" sz="2000" dirty="0">
                <a:solidFill>
                  <a:schemeClr val="tx1">
                    <a:lumMod val="85000"/>
                    <a:lumOff val="15000"/>
                  </a:schemeClr>
                </a:solidFill>
                <a:cs typeface="+mn-ea"/>
                <a:sym typeface="+mn-lt"/>
              </a:rPr>
              <a:t>日发布的一项</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的升级版本，提出</a:t>
            </a:r>
            <a:r>
              <a:rPr lang="en-US" altLang="zh-CN" sz="2000" dirty="0">
                <a:solidFill>
                  <a:schemeClr val="tx1">
                    <a:lumMod val="85000"/>
                    <a:lumOff val="15000"/>
                  </a:schemeClr>
                </a:solidFill>
                <a:cs typeface="+mn-ea"/>
                <a:sym typeface="+mn-lt"/>
              </a:rPr>
              <a:t>Whole Word Masking (</a:t>
            </a:r>
            <a:r>
              <a:rPr lang="en-US" altLang="zh-CN" sz="2000" dirty="0" err="1">
                <a:solidFill>
                  <a:schemeClr val="tx1">
                    <a:lumMod val="85000"/>
                    <a:lumOff val="15000"/>
                  </a:schemeClr>
                </a:solidFill>
                <a:cs typeface="+mn-ea"/>
                <a:sym typeface="+mn-lt"/>
              </a:rPr>
              <a:t>wwm</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，暂翻译为全词</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或整词</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但是，中文</a:t>
            </a:r>
            <a:r>
              <a:rPr lang="en-US" altLang="zh-CN" sz="2000" dirty="0" err="1">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模型（</a:t>
            </a:r>
            <a:r>
              <a:rPr lang="en-US" altLang="zh-CN" sz="2000" dirty="0" err="1">
                <a:solidFill>
                  <a:schemeClr val="tx1">
                    <a:lumMod val="85000"/>
                    <a:lumOff val="15000"/>
                  </a:schemeClr>
                </a:solidFill>
                <a:cs typeface="+mn-ea"/>
                <a:sym typeface="+mn-lt"/>
              </a:rPr>
              <a:t>bert</a:t>
            </a:r>
            <a:r>
              <a:rPr lang="en-US" altLang="zh-CN" sz="2000" dirty="0">
                <a:solidFill>
                  <a:schemeClr val="tx1">
                    <a:lumMod val="85000"/>
                    <a:lumOff val="15000"/>
                  </a:schemeClr>
                </a:solidFill>
                <a:cs typeface="+mn-ea"/>
                <a:sym typeface="+mn-lt"/>
              </a:rPr>
              <a:t>-base-</a:t>
            </a:r>
            <a:r>
              <a:rPr lang="en-US" altLang="zh-CN" sz="2000" dirty="0" err="1">
                <a:solidFill>
                  <a:schemeClr val="tx1">
                    <a:lumMod val="85000"/>
                    <a:lumOff val="15000"/>
                  </a:schemeClr>
                </a:solidFill>
                <a:cs typeface="+mn-ea"/>
                <a:sym typeface="+mn-lt"/>
              </a:rPr>
              <a:t>chinese</a:t>
            </a:r>
            <a:r>
              <a:rPr lang="zh-CN" altLang="en-US" sz="2000" dirty="0">
                <a:solidFill>
                  <a:schemeClr val="tx1">
                    <a:lumMod val="85000"/>
                    <a:lumOff val="15000"/>
                  </a:schemeClr>
                </a:solidFill>
                <a:cs typeface="+mn-ea"/>
                <a:sym typeface="+mn-lt"/>
              </a:rPr>
              <a:t>）仍然以字为粒度进行切分和掩码。因此提出本文。</a:t>
            </a:r>
            <a:endParaRPr lang="en-US" altLang="zh-CN" sz="2000"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本文中的分词工具，采用了哈工大</a:t>
            </a:r>
            <a:r>
              <a:rPr lang="en-US" altLang="zh-CN" sz="2000" dirty="0">
                <a:solidFill>
                  <a:schemeClr val="tx1">
                    <a:lumMod val="85000"/>
                    <a:lumOff val="15000"/>
                  </a:schemeClr>
                </a:solidFill>
                <a:cs typeface="+mn-ea"/>
                <a:sym typeface="+mn-lt"/>
              </a:rPr>
              <a:t>LTP</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a:p>
            <a:pPr>
              <a:lnSpc>
                <a:spcPct val="130000"/>
              </a:lnSpc>
            </a:pP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9725291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模型比较</a:t>
            </a:r>
          </a:p>
        </p:txBody>
      </p:sp>
      <p:pic>
        <p:nvPicPr>
          <p:cNvPr id="3" name="图片 2">
            <a:extLst>
              <a:ext uri="{FF2B5EF4-FFF2-40B4-BE49-F238E27FC236}">
                <a16:creationId xmlns:a16="http://schemas.microsoft.com/office/drawing/2014/main" id="{41A9C63D-0BE7-4906-9047-192246AC698E}"/>
              </a:ext>
            </a:extLst>
          </p:cNvPr>
          <p:cNvPicPr>
            <a:picLocks noChangeAspect="1"/>
          </p:cNvPicPr>
          <p:nvPr/>
        </p:nvPicPr>
        <p:blipFill>
          <a:blip r:embed="rId3"/>
          <a:stretch>
            <a:fillRect/>
          </a:stretch>
        </p:blipFill>
        <p:spPr>
          <a:xfrm>
            <a:off x="2088956" y="924192"/>
            <a:ext cx="8014088" cy="2747454"/>
          </a:xfrm>
          <a:prstGeom prst="rect">
            <a:avLst/>
          </a:prstGeom>
        </p:spPr>
      </p:pic>
      <p:pic>
        <p:nvPicPr>
          <p:cNvPr id="5" name="图片 4">
            <a:extLst>
              <a:ext uri="{FF2B5EF4-FFF2-40B4-BE49-F238E27FC236}">
                <a16:creationId xmlns:a16="http://schemas.microsoft.com/office/drawing/2014/main" id="{8FD37500-D248-40D6-B861-E1CCE566F874}"/>
              </a:ext>
            </a:extLst>
          </p:cNvPr>
          <p:cNvPicPr>
            <a:picLocks noChangeAspect="1"/>
          </p:cNvPicPr>
          <p:nvPr/>
        </p:nvPicPr>
        <p:blipFill>
          <a:blip r:embed="rId4"/>
          <a:stretch>
            <a:fillRect/>
          </a:stretch>
        </p:blipFill>
        <p:spPr>
          <a:xfrm>
            <a:off x="3609005" y="3671646"/>
            <a:ext cx="4973990" cy="2921103"/>
          </a:xfrm>
          <a:prstGeom prst="rect">
            <a:avLst/>
          </a:prstGeom>
        </p:spPr>
      </p:pic>
    </p:spTree>
    <p:extLst>
      <p:ext uri="{BB962C8B-B14F-4D97-AF65-F5344CB8AC3E}">
        <p14:creationId xmlns:p14="http://schemas.microsoft.com/office/powerpoint/2010/main" val="5441357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预训练</a:t>
            </a:r>
            <a:r>
              <a:rPr lang="en-US" altLang="zh-CN" sz="3200" dirty="0">
                <a:latin typeface="+mn-lt"/>
                <a:ea typeface="+mn-ea"/>
                <a:cs typeface="+mn-ea"/>
                <a:sym typeface="+mn-lt"/>
              </a:rPr>
              <a:t>Tips</a:t>
            </a:r>
            <a:endParaRPr lang="zh-CN" altLang="en-US" sz="3200" dirty="0">
              <a:latin typeface="+mn-lt"/>
              <a:ea typeface="+mn-ea"/>
              <a:cs typeface="+mn-ea"/>
              <a:sym typeface="+mn-lt"/>
            </a:endParaRPr>
          </a:p>
        </p:txBody>
      </p:sp>
      <p:sp>
        <p:nvSpPr>
          <p:cNvPr id="6" name="文本框 5">
            <a:extLst>
              <a:ext uri="{FF2B5EF4-FFF2-40B4-BE49-F238E27FC236}">
                <a16:creationId xmlns:a16="http://schemas.microsoft.com/office/drawing/2014/main" id="{20D29C49-8CB4-4B77-A1D9-0D0316353FEA}"/>
              </a:ext>
            </a:extLst>
          </p:cNvPr>
          <p:cNvSpPr txBox="1"/>
          <p:nvPr/>
        </p:nvSpPr>
        <p:spPr>
          <a:xfrm>
            <a:off x="695325" y="1296446"/>
            <a:ext cx="10683943" cy="485466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初始学习率是非常重要的一个参数，需要根据目标任务进行调整；</a:t>
            </a:r>
          </a:p>
          <a:p>
            <a:pPr marL="342900" indent="-342900">
              <a:lnSpc>
                <a:spcPct val="130000"/>
              </a:lnSpc>
              <a:buFont typeface="Arial" panose="020B0604020202020204" pitchFamily="34" charset="0"/>
              <a:buChar char="•"/>
            </a:pPr>
            <a:r>
              <a:rPr lang="en-US" altLang="zh-CN" sz="2000" dirty="0">
                <a:solidFill>
                  <a:schemeClr val="tx1">
                    <a:lumMod val="85000"/>
                    <a:lumOff val="15000"/>
                  </a:schemeClr>
                </a:solidFill>
                <a:cs typeface="+mn-ea"/>
                <a:sym typeface="+mn-lt"/>
              </a:rPr>
              <a:t>ERNIE</a:t>
            </a:r>
            <a:r>
              <a:rPr lang="zh-CN" altLang="en-US" sz="2000" dirty="0">
                <a:solidFill>
                  <a:schemeClr val="tx1">
                    <a:lumMod val="85000"/>
                    <a:lumOff val="15000"/>
                  </a:schemeClr>
                </a:solidFill>
                <a:cs typeface="+mn-ea"/>
                <a:sym typeface="+mn-lt"/>
              </a:rPr>
              <a:t>的最佳学习率和</a:t>
            </a:r>
            <a:r>
              <a:rPr lang="en-US" altLang="zh-CN" sz="2000" dirty="0">
                <a:solidFill>
                  <a:schemeClr val="tx1">
                    <a:lumMod val="85000"/>
                    <a:lumOff val="15000"/>
                  </a:schemeClr>
                </a:solidFill>
                <a:cs typeface="+mn-ea"/>
                <a:sym typeface="+mn-lt"/>
              </a:rPr>
              <a:t>BERT/BERT-</a:t>
            </a:r>
            <a:r>
              <a:rPr lang="en-US" altLang="zh-CN" sz="2000" dirty="0" err="1">
                <a:solidFill>
                  <a:schemeClr val="tx1">
                    <a:lumMod val="85000"/>
                    <a:lumOff val="15000"/>
                  </a:schemeClr>
                </a:solidFill>
                <a:cs typeface="+mn-ea"/>
                <a:sym typeface="+mn-lt"/>
              </a:rPr>
              <a:t>wwm</a:t>
            </a:r>
            <a:r>
              <a:rPr lang="zh-CN" altLang="en-US" sz="2000" dirty="0">
                <a:solidFill>
                  <a:schemeClr val="tx1">
                    <a:lumMod val="85000"/>
                    <a:lumOff val="15000"/>
                  </a:schemeClr>
                </a:solidFill>
                <a:cs typeface="+mn-ea"/>
                <a:sym typeface="+mn-lt"/>
              </a:rPr>
              <a:t>相差较大，所以使用</a:t>
            </a:r>
            <a:r>
              <a:rPr lang="en-US" altLang="zh-CN" sz="2000" dirty="0">
                <a:solidFill>
                  <a:schemeClr val="tx1">
                    <a:lumMod val="85000"/>
                    <a:lumOff val="15000"/>
                  </a:schemeClr>
                </a:solidFill>
                <a:cs typeface="+mn-ea"/>
                <a:sym typeface="+mn-lt"/>
              </a:rPr>
              <a:t>ERNIE</a:t>
            </a:r>
            <a:r>
              <a:rPr lang="zh-CN" altLang="en-US" sz="2000" dirty="0">
                <a:solidFill>
                  <a:schemeClr val="tx1">
                    <a:lumMod val="85000"/>
                    <a:lumOff val="15000"/>
                  </a:schemeClr>
                </a:solidFill>
                <a:cs typeface="+mn-ea"/>
                <a:sym typeface="+mn-lt"/>
              </a:rPr>
              <a:t>时请务必调整学习率（基于以上实验结果，</a:t>
            </a:r>
            <a:r>
              <a:rPr lang="en-US" altLang="zh-CN" sz="2000" dirty="0">
                <a:solidFill>
                  <a:schemeClr val="tx1">
                    <a:lumMod val="85000"/>
                    <a:lumOff val="15000"/>
                  </a:schemeClr>
                </a:solidFill>
                <a:cs typeface="+mn-ea"/>
                <a:sym typeface="+mn-lt"/>
              </a:rPr>
              <a:t>ERNIE</a:t>
            </a:r>
            <a:r>
              <a:rPr lang="zh-CN" altLang="en-US" sz="2000" dirty="0">
                <a:solidFill>
                  <a:schemeClr val="tx1">
                    <a:lumMod val="85000"/>
                    <a:lumOff val="15000"/>
                  </a:schemeClr>
                </a:solidFill>
                <a:cs typeface="+mn-ea"/>
                <a:sym typeface="+mn-lt"/>
              </a:rPr>
              <a:t>需要的初始学习率较高）；</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由于</a:t>
            </a:r>
            <a:r>
              <a:rPr lang="en-US" altLang="zh-CN" sz="2000" dirty="0">
                <a:solidFill>
                  <a:schemeClr val="tx1">
                    <a:lumMod val="85000"/>
                    <a:lumOff val="15000"/>
                  </a:schemeClr>
                </a:solidFill>
                <a:cs typeface="+mn-ea"/>
                <a:sym typeface="+mn-lt"/>
              </a:rPr>
              <a:t>BERT/BERT-</a:t>
            </a:r>
            <a:r>
              <a:rPr lang="en-US" altLang="zh-CN" sz="2000" dirty="0" err="1">
                <a:solidFill>
                  <a:schemeClr val="tx1">
                    <a:lumMod val="85000"/>
                    <a:lumOff val="15000"/>
                  </a:schemeClr>
                </a:solidFill>
                <a:cs typeface="+mn-ea"/>
                <a:sym typeface="+mn-lt"/>
              </a:rPr>
              <a:t>wwm</a:t>
            </a:r>
            <a:r>
              <a:rPr lang="zh-CN" altLang="en-US" sz="2000" dirty="0">
                <a:solidFill>
                  <a:schemeClr val="tx1">
                    <a:lumMod val="85000"/>
                    <a:lumOff val="15000"/>
                  </a:schemeClr>
                </a:solidFill>
                <a:cs typeface="+mn-ea"/>
                <a:sym typeface="+mn-lt"/>
              </a:rPr>
              <a:t>使用了维基百科数据进行训练，故它们对正式文本建模较好；而</a:t>
            </a:r>
            <a:r>
              <a:rPr lang="en-US" altLang="zh-CN" sz="2000" dirty="0">
                <a:solidFill>
                  <a:schemeClr val="tx1">
                    <a:lumMod val="85000"/>
                    <a:lumOff val="15000"/>
                  </a:schemeClr>
                </a:solidFill>
                <a:cs typeface="+mn-ea"/>
                <a:sym typeface="+mn-lt"/>
              </a:rPr>
              <a:t>ERNIE</a:t>
            </a:r>
            <a:r>
              <a:rPr lang="zh-CN" altLang="en-US" sz="2000" dirty="0">
                <a:solidFill>
                  <a:schemeClr val="tx1">
                    <a:lumMod val="85000"/>
                    <a:lumOff val="15000"/>
                  </a:schemeClr>
                </a:solidFill>
                <a:cs typeface="+mn-ea"/>
                <a:sym typeface="+mn-lt"/>
              </a:rPr>
              <a:t>使用了额外的百度贴吧等网络数据，它对非正式文本（例如微博等）建模有优势；</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在长文本建模任务上，例如阅读理解、文档分类，</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和</a:t>
            </a:r>
            <a:r>
              <a:rPr lang="en-US" altLang="zh-CN" sz="2000" dirty="0">
                <a:solidFill>
                  <a:schemeClr val="tx1">
                    <a:lumMod val="85000"/>
                    <a:lumOff val="15000"/>
                  </a:schemeClr>
                </a:solidFill>
                <a:cs typeface="+mn-ea"/>
                <a:sym typeface="+mn-lt"/>
              </a:rPr>
              <a:t>BERT-</a:t>
            </a:r>
            <a:r>
              <a:rPr lang="en-US" altLang="zh-CN" sz="2000" dirty="0" err="1">
                <a:solidFill>
                  <a:schemeClr val="tx1">
                    <a:lumMod val="85000"/>
                    <a:lumOff val="15000"/>
                  </a:schemeClr>
                </a:solidFill>
                <a:cs typeface="+mn-ea"/>
                <a:sym typeface="+mn-lt"/>
              </a:rPr>
              <a:t>wwm</a:t>
            </a:r>
            <a:r>
              <a:rPr lang="zh-CN" altLang="en-US" sz="2000" dirty="0">
                <a:solidFill>
                  <a:schemeClr val="tx1">
                    <a:lumMod val="85000"/>
                    <a:lumOff val="15000"/>
                  </a:schemeClr>
                </a:solidFill>
                <a:cs typeface="+mn-ea"/>
                <a:sym typeface="+mn-lt"/>
              </a:rPr>
              <a:t>的效果较好；</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如果目标任务的数据和预训练模型的领域相差较大，请在自己的数据集上进一步做预训练；</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由于在预训练阶段有太多的可能性</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如初始学习率、全局训练步骤、预热步骤等</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，使用相同的预训练数据，本文参数不一定是最优的。如果寻求性能提升，建议读者训练自己的模型。但是，如果不能进行预训练，可以选择与自己下游任务类似的领域，已经预训练好的模型。</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如果要处理繁体中文数据，请使用</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或者</a:t>
            </a:r>
            <a:r>
              <a:rPr lang="en-US" altLang="zh-CN" sz="2000" dirty="0">
                <a:solidFill>
                  <a:schemeClr val="tx1">
                    <a:lumMod val="85000"/>
                    <a:lumOff val="15000"/>
                  </a:schemeClr>
                </a:solidFill>
                <a:cs typeface="+mn-ea"/>
                <a:sym typeface="+mn-lt"/>
              </a:rPr>
              <a:t>BERT-</a:t>
            </a:r>
            <a:r>
              <a:rPr lang="en-US" altLang="zh-CN" sz="2000" dirty="0" err="1">
                <a:solidFill>
                  <a:schemeClr val="tx1">
                    <a:lumMod val="85000"/>
                    <a:lumOff val="15000"/>
                  </a:schemeClr>
                </a:solidFill>
                <a:cs typeface="+mn-ea"/>
                <a:sym typeface="+mn-lt"/>
              </a:rPr>
              <a:t>wwm</a:t>
            </a:r>
            <a:r>
              <a:rPr lang="zh-CN" altLang="en-US" sz="2000" dirty="0">
                <a:solidFill>
                  <a:schemeClr val="tx1">
                    <a:lumMod val="85000"/>
                    <a:lumOff val="15000"/>
                  </a:schemeClr>
                </a:solidFill>
                <a:cs typeface="+mn-ea"/>
                <a:sym typeface="+mn-lt"/>
              </a:rPr>
              <a:t>。因为我们发现</a:t>
            </a:r>
            <a:r>
              <a:rPr lang="en-US" altLang="zh-CN" sz="2000" dirty="0">
                <a:solidFill>
                  <a:schemeClr val="tx1">
                    <a:lumMod val="85000"/>
                    <a:lumOff val="15000"/>
                  </a:schemeClr>
                </a:solidFill>
                <a:cs typeface="+mn-ea"/>
                <a:sym typeface="+mn-lt"/>
              </a:rPr>
              <a:t>ERNIE</a:t>
            </a:r>
            <a:r>
              <a:rPr lang="zh-CN" altLang="en-US" sz="2000" dirty="0">
                <a:solidFill>
                  <a:schemeClr val="tx1">
                    <a:lumMod val="85000"/>
                    <a:lumOff val="15000"/>
                  </a:schemeClr>
                </a:solidFill>
                <a:cs typeface="+mn-ea"/>
                <a:sym typeface="+mn-lt"/>
              </a:rPr>
              <a:t>的词表中几乎没有繁体中文；</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2452342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1538883"/>
          </a:xfrm>
          <a:prstGeom prst="rect">
            <a:avLst/>
          </a:prstGeom>
          <a:noFill/>
        </p:spPr>
        <p:txBody>
          <a:bodyPr wrap="square" rtlCol="0">
            <a:spAutoFit/>
          </a:bodyPr>
          <a:lstStyle/>
          <a:p>
            <a:r>
              <a:rPr lang="en-US" altLang="zh-CN" sz="4000" dirty="0"/>
              <a:t>How to Fine-Tune BERT for Text Classification?</a:t>
            </a:r>
          </a:p>
          <a:p>
            <a:pPr algn="ctr"/>
            <a:endParaRPr lang="en-US" altLang="zh-CN" dirty="0"/>
          </a:p>
          <a:p>
            <a:pPr algn="ctr"/>
            <a:r>
              <a:rPr lang="en-US" altLang="zh-CN" dirty="0"/>
              <a:t>2019 CCL</a:t>
            </a:r>
            <a:r>
              <a:rPr lang="zh-CN" altLang="en-US" dirty="0"/>
              <a:t>最佳论文</a:t>
            </a:r>
            <a:endParaRPr lang="en-US" altLang="zh-CN" dirty="0"/>
          </a:p>
          <a:p>
            <a:pPr algn="ctr"/>
            <a:r>
              <a:rPr lang="en-US" altLang="zh-CN" dirty="0"/>
              <a:t>Chi Sun; </a:t>
            </a:r>
            <a:r>
              <a:rPr lang="en-US" altLang="zh-CN" dirty="0" err="1"/>
              <a:t>Xipeng</a:t>
            </a:r>
            <a:r>
              <a:rPr lang="en-US" altLang="zh-CN" dirty="0"/>
              <a:t> </a:t>
            </a:r>
            <a:r>
              <a:rPr lang="en-US" altLang="zh-CN" dirty="0" err="1"/>
              <a:t>Qiu</a:t>
            </a:r>
            <a:r>
              <a:rPr lang="en-US" altLang="zh-CN" dirty="0"/>
              <a:t>; </a:t>
            </a:r>
            <a:r>
              <a:rPr lang="en-US" altLang="zh-CN" dirty="0" err="1"/>
              <a:t>Yige</a:t>
            </a:r>
            <a:r>
              <a:rPr lang="en-US" altLang="zh-CN" dirty="0"/>
              <a:t> Xu; </a:t>
            </a:r>
            <a:r>
              <a:rPr lang="en-US" altLang="zh-CN" dirty="0" err="1"/>
              <a:t>Xuanjing</a:t>
            </a:r>
            <a:r>
              <a:rPr lang="en-US" altLang="zh-CN" dirty="0"/>
              <a:t> Huang</a:t>
            </a:r>
            <a:endParaRPr lang="zh-CN" altLang="en-US" dirty="0">
              <a:cs typeface="+mn-ea"/>
              <a:sym typeface="+mn-lt"/>
            </a:endParaRPr>
          </a:p>
        </p:txBody>
      </p:sp>
    </p:spTree>
    <p:extLst>
      <p:ext uri="{BB962C8B-B14F-4D97-AF65-F5344CB8AC3E}">
        <p14:creationId xmlns:p14="http://schemas.microsoft.com/office/powerpoint/2010/main" val="38780903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本文的贡献</a:t>
            </a:r>
          </a:p>
        </p:txBody>
      </p:sp>
      <p:pic>
        <p:nvPicPr>
          <p:cNvPr id="1026" name="Picture 2" descr="a8a2896bbde1bd0530217065ca90135cd7b.png">
            <a:extLst>
              <a:ext uri="{FF2B5EF4-FFF2-40B4-BE49-F238E27FC236}">
                <a16:creationId xmlns:a16="http://schemas.microsoft.com/office/drawing/2014/main" id="{5CCC03AF-2350-4F28-A6A2-AB14F711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24" y="2084746"/>
            <a:ext cx="5770147" cy="268850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B51E9E7-7F8E-4D01-9873-F66940B2C92E}"/>
              </a:ext>
            </a:extLst>
          </p:cNvPr>
          <p:cNvSpPr txBox="1"/>
          <p:nvPr/>
        </p:nvSpPr>
        <p:spPr>
          <a:xfrm>
            <a:off x="6322142" y="1801888"/>
            <a:ext cx="5319253" cy="32542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本文提出一种解决</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微调的方法：</a:t>
            </a:r>
            <a:r>
              <a:rPr lang="en-US" altLang="zh-CN" sz="2000" dirty="0">
                <a:solidFill>
                  <a:schemeClr val="tx1">
                    <a:lumMod val="85000"/>
                    <a:lumOff val="15000"/>
                  </a:schemeClr>
                </a:solidFill>
                <a:cs typeface="+mn-ea"/>
                <a:sym typeface="Wingdings" panose="05000000000000000000" pitchFamily="2" charset="2"/>
              </a:rPr>
              <a:t>1</a:t>
            </a:r>
            <a:r>
              <a:rPr lang="zh-CN" altLang="en-US" sz="2000" dirty="0">
                <a:solidFill>
                  <a:schemeClr val="tx1">
                    <a:lumMod val="85000"/>
                    <a:lumOff val="15000"/>
                  </a:schemeClr>
                </a:solidFill>
                <a:cs typeface="+mn-ea"/>
                <a:sym typeface="Wingdings" panose="05000000000000000000" pitchFamily="2" charset="2"/>
              </a:rPr>
              <a:t>）进一步在任务内训练数据或领域内数据做预训练；</a:t>
            </a:r>
            <a:r>
              <a:rPr lang="en-US" altLang="zh-CN" sz="2000" dirty="0">
                <a:solidFill>
                  <a:schemeClr val="tx1">
                    <a:lumMod val="85000"/>
                    <a:lumOff val="15000"/>
                  </a:schemeClr>
                </a:solidFill>
                <a:cs typeface="+mn-ea"/>
                <a:sym typeface="Wingdings" panose="05000000000000000000" pitchFamily="2" charset="2"/>
              </a:rPr>
              <a:t>2</a:t>
            </a:r>
            <a:r>
              <a:rPr lang="zh-CN" altLang="en-US" sz="2000" dirty="0">
                <a:solidFill>
                  <a:schemeClr val="tx1">
                    <a:lumMod val="85000"/>
                    <a:lumOff val="15000"/>
                  </a:schemeClr>
                </a:solidFill>
                <a:cs typeface="+mn-ea"/>
                <a:sym typeface="Wingdings" panose="05000000000000000000" pitchFamily="2" charset="2"/>
              </a:rPr>
              <a:t>）采用多任务方式进行可选择微调；</a:t>
            </a:r>
            <a:r>
              <a:rPr lang="en-US" altLang="zh-CN" sz="2000" dirty="0">
                <a:solidFill>
                  <a:schemeClr val="tx1">
                    <a:lumMod val="85000"/>
                    <a:lumOff val="15000"/>
                  </a:schemeClr>
                </a:solidFill>
                <a:cs typeface="+mn-ea"/>
                <a:sym typeface="Wingdings" panose="05000000000000000000" pitchFamily="2" charset="2"/>
              </a:rPr>
              <a:t>3</a:t>
            </a:r>
            <a:r>
              <a:rPr lang="zh-CN" altLang="en-US" sz="2000" dirty="0">
                <a:solidFill>
                  <a:schemeClr val="tx1">
                    <a:lumMod val="85000"/>
                    <a:lumOff val="15000"/>
                  </a:schemeClr>
                </a:solidFill>
                <a:cs typeface="+mn-ea"/>
                <a:sym typeface="Wingdings" panose="05000000000000000000" pitchFamily="2" charset="2"/>
              </a:rPr>
              <a:t>）在目标任务上进行微调。</a:t>
            </a:r>
            <a:endParaRPr lang="en-US" altLang="zh-CN" sz="2000" dirty="0">
              <a:solidFill>
                <a:schemeClr val="tx1">
                  <a:lumMod val="85000"/>
                  <a:lumOff val="15000"/>
                </a:schemeClr>
              </a:solidFill>
              <a:cs typeface="+mn-ea"/>
              <a:sym typeface="Wingdings" panose="05000000000000000000" pitchFamily="2" charset="2"/>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本文也调查了</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在目标任务上的微调方法，包括：长文本的预处理、不同层的选择、不同层学习率、灾难性遗忘、低资源学习问题。</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06691331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Fine-Tuning</a:t>
            </a:r>
            <a:r>
              <a:rPr lang="zh-CN" altLang="en-US" sz="3200" dirty="0">
                <a:latin typeface="+mn-lt"/>
                <a:ea typeface="+mn-ea"/>
                <a:cs typeface="+mn-ea"/>
                <a:sym typeface="+mn-lt"/>
              </a:rPr>
              <a:t>设置和结果</a:t>
            </a:r>
          </a:p>
        </p:txBody>
      </p:sp>
      <p:sp>
        <p:nvSpPr>
          <p:cNvPr id="4" name="文本框 3">
            <a:extLst>
              <a:ext uri="{FF2B5EF4-FFF2-40B4-BE49-F238E27FC236}">
                <a16:creationId xmlns:a16="http://schemas.microsoft.com/office/drawing/2014/main" id="{CB51E9E7-7F8E-4D01-9873-F66940B2C92E}"/>
              </a:ext>
            </a:extLst>
          </p:cNvPr>
          <p:cNvSpPr txBox="1"/>
          <p:nvPr/>
        </p:nvSpPr>
        <p:spPr>
          <a:xfrm>
            <a:off x="5660616" y="1182456"/>
            <a:ext cx="5813630" cy="525477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处理文本的长度，</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限制长度为</a:t>
            </a:r>
            <a:r>
              <a:rPr lang="en-US" altLang="zh-CN" sz="2000" dirty="0">
                <a:solidFill>
                  <a:schemeClr val="tx1">
                    <a:lumMod val="85000"/>
                    <a:lumOff val="15000"/>
                  </a:schemeClr>
                </a:solidFill>
                <a:cs typeface="+mn-ea"/>
                <a:sym typeface="+mn-lt"/>
              </a:rPr>
              <a:t>512</a:t>
            </a:r>
            <a:r>
              <a:rPr lang="zh-CN" altLang="en-US" sz="2000" dirty="0">
                <a:solidFill>
                  <a:schemeClr val="tx1">
                    <a:lumMod val="85000"/>
                    <a:lumOff val="15000"/>
                  </a:schemeClr>
                </a:solidFill>
                <a:cs typeface="+mn-ea"/>
                <a:sym typeface="Wingdings" panose="05000000000000000000" pitchFamily="2" charset="2"/>
              </a:rPr>
              <a:t>。</a:t>
            </a:r>
            <a:endParaRPr lang="en-US" altLang="zh-CN" sz="2000" dirty="0">
              <a:solidFill>
                <a:schemeClr val="tx1">
                  <a:lumMod val="85000"/>
                  <a:lumOff val="15000"/>
                </a:schemeClr>
              </a:solidFill>
              <a:cs typeface="+mn-ea"/>
              <a:sym typeface="Wingdings" panose="05000000000000000000" pitchFamily="2" charset="2"/>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Wingdings" panose="05000000000000000000" pitchFamily="2" charset="2"/>
              </a:rPr>
              <a:t>截断方法：</a:t>
            </a:r>
            <a:r>
              <a:rPr lang="en-US" altLang="zh-CN" sz="2000" dirty="0">
                <a:solidFill>
                  <a:schemeClr val="tx1">
                    <a:lumMod val="85000"/>
                    <a:lumOff val="15000"/>
                  </a:schemeClr>
                </a:solidFill>
                <a:cs typeface="+mn-ea"/>
                <a:sym typeface="Wingdings" panose="05000000000000000000" pitchFamily="2" charset="2"/>
              </a:rPr>
              <a:t>1</a:t>
            </a:r>
            <a:r>
              <a:rPr lang="zh-CN" altLang="en-US" sz="2000" dirty="0">
                <a:solidFill>
                  <a:schemeClr val="tx1">
                    <a:lumMod val="85000"/>
                    <a:lumOff val="15000"/>
                  </a:schemeClr>
                </a:solidFill>
                <a:cs typeface="+mn-ea"/>
                <a:sym typeface="Wingdings" panose="05000000000000000000" pitchFamily="2" charset="2"/>
              </a:rPr>
              <a:t>）取前</a:t>
            </a:r>
            <a:r>
              <a:rPr lang="en-US" altLang="zh-CN" sz="2000" dirty="0">
                <a:solidFill>
                  <a:schemeClr val="tx1">
                    <a:lumMod val="85000"/>
                    <a:lumOff val="15000"/>
                  </a:schemeClr>
                </a:solidFill>
                <a:cs typeface="+mn-ea"/>
                <a:sym typeface="Wingdings" panose="05000000000000000000" pitchFamily="2" charset="2"/>
              </a:rPr>
              <a:t>510</a:t>
            </a:r>
            <a:r>
              <a:rPr lang="zh-CN" altLang="en-US" sz="2000" dirty="0">
                <a:solidFill>
                  <a:schemeClr val="tx1">
                    <a:lumMod val="85000"/>
                    <a:lumOff val="15000"/>
                  </a:schemeClr>
                </a:solidFill>
                <a:cs typeface="+mn-ea"/>
                <a:sym typeface="Wingdings" panose="05000000000000000000" pitchFamily="2" charset="2"/>
              </a:rPr>
              <a:t>的字符；</a:t>
            </a:r>
            <a:r>
              <a:rPr lang="en-US" altLang="zh-CN" sz="2000" dirty="0">
                <a:solidFill>
                  <a:schemeClr val="tx1">
                    <a:lumMod val="85000"/>
                    <a:lumOff val="15000"/>
                  </a:schemeClr>
                </a:solidFill>
                <a:cs typeface="+mn-ea"/>
                <a:sym typeface="Wingdings" panose="05000000000000000000" pitchFamily="2" charset="2"/>
              </a:rPr>
              <a:t>2</a:t>
            </a:r>
            <a:r>
              <a:rPr lang="zh-CN" altLang="en-US" sz="2000" dirty="0">
                <a:solidFill>
                  <a:schemeClr val="tx1">
                    <a:lumMod val="85000"/>
                    <a:lumOff val="15000"/>
                  </a:schemeClr>
                </a:solidFill>
                <a:cs typeface="+mn-ea"/>
                <a:sym typeface="Wingdings" panose="05000000000000000000" pitchFamily="2" charset="2"/>
              </a:rPr>
              <a:t>）取末尾</a:t>
            </a:r>
            <a:r>
              <a:rPr lang="en-US" altLang="zh-CN" sz="2000" dirty="0">
                <a:solidFill>
                  <a:schemeClr val="tx1">
                    <a:lumMod val="85000"/>
                    <a:lumOff val="15000"/>
                  </a:schemeClr>
                </a:solidFill>
                <a:cs typeface="+mn-ea"/>
                <a:sym typeface="Wingdings" panose="05000000000000000000" pitchFamily="2" charset="2"/>
              </a:rPr>
              <a:t>510</a:t>
            </a:r>
            <a:r>
              <a:rPr lang="zh-CN" altLang="en-US" sz="2000" dirty="0">
                <a:solidFill>
                  <a:schemeClr val="tx1">
                    <a:lumMod val="85000"/>
                    <a:lumOff val="15000"/>
                  </a:schemeClr>
                </a:solidFill>
                <a:cs typeface="+mn-ea"/>
                <a:sym typeface="Wingdings" panose="05000000000000000000" pitchFamily="2" charset="2"/>
              </a:rPr>
              <a:t>的字符；</a:t>
            </a:r>
            <a:r>
              <a:rPr lang="en-US" altLang="zh-CN" sz="2000" dirty="0">
                <a:solidFill>
                  <a:srgbClr val="FF0000"/>
                </a:solidFill>
                <a:cs typeface="+mn-ea"/>
                <a:sym typeface="Wingdings" panose="05000000000000000000" pitchFamily="2" charset="2"/>
              </a:rPr>
              <a:t>3</a:t>
            </a:r>
            <a:r>
              <a:rPr lang="zh-CN" altLang="en-US" sz="2000" dirty="0">
                <a:solidFill>
                  <a:srgbClr val="FF0000"/>
                </a:solidFill>
                <a:cs typeface="+mn-ea"/>
                <a:sym typeface="Wingdings" panose="05000000000000000000" pitchFamily="2" charset="2"/>
              </a:rPr>
              <a:t>）取前</a:t>
            </a:r>
            <a:r>
              <a:rPr lang="en-US" altLang="zh-CN" sz="2000" dirty="0">
                <a:solidFill>
                  <a:srgbClr val="FF0000"/>
                </a:solidFill>
                <a:cs typeface="+mn-ea"/>
                <a:sym typeface="Wingdings" panose="05000000000000000000" pitchFamily="2" charset="2"/>
              </a:rPr>
              <a:t>128</a:t>
            </a:r>
            <a:r>
              <a:rPr lang="zh-CN" altLang="en-US" sz="2000" dirty="0">
                <a:solidFill>
                  <a:srgbClr val="FF0000"/>
                </a:solidFill>
                <a:cs typeface="+mn-ea"/>
                <a:sym typeface="Wingdings" panose="05000000000000000000" pitchFamily="2" charset="2"/>
              </a:rPr>
              <a:t>字符</a:t>
            </a:r>
            <a:r>
              <a:rPr lang="en-US" altLang="zh-CN" sz="2000" dirty="0">
                <a:solidFill>
                  <a:srgbClr val="FF0000"/>
                </a:solidFill>
                <a:cs typeface="+mn-ea"/>
                <a:sym typeface="Wingdings" panose="05000000000000000000" pitchFamily="2" charset="2"/>
              </a:rPr>
              <a:t>+</a:t>
            </a:r>
            <a:r>
              <a:rPr lang="zh-CN" altLang="en-US" sz="2000" dirty="0">
                <a:solidFill>
                  <a:srgbClr val="FF0000"/>
                </a:solidFill>
                <a:cs typeface="+mn-ea"/>
                <a:sym typeface="Wingdings" panose="05000000000000000000" pitchFamily="2" charset="2"/>
              </a:rPr>
              <a:t>末尾</a:t>
            </a:r>
            <a:r>
              <a:rPr lang="en-US" altLang="zh-CN" sz="2000" dirty="0">
                <a:solidFill>
                  <a:srgbClr val="FF0000"/>
                </a:solidFill>
                <a:cs typeface="+mn-ea"/>
                <a:sym typeface="Wingdings" panose="05000000000000000000" pitchFamily="2" charset="2"/>
              </a:rPr>
              <a:t>382</a:t>
            </a:r>
            <a:r>
              <a:rPr lang="zh-CN" altLang="en-US" sz="2000" dirty="0">
                <a:solidFill>
                  <a:srgbClr val="FF0000"/>
                </a:solidFill>
                <a:cs typeface="+mn-ea"/>
                <a:sym typeface="Wingdings" panose="05000000000000000000" pitchFamily="2" charset="2"/>
              </a:rPr>
              <a:t>的字符</a:t>
            </a:r>
            <a:r>
              <a:rPr lang="zh-CN" altLang="en-US" sz="2000" dirty="0">
                <a:solidFill>
                  <a:schemeClr val="tx1">
                    <a:lumMod val="85000"/>
                    <a:lumOff val="15000"/>
                  </a:schemeClr>
                </a:solidFill>
                <a:cs typeface="+mn-ea"/>
                <a:sym typeface="Wingdings" panose="05000000000000000000" pitchFamily="2" charset="2"/>
              </a:rPr>
              <a:t>。</a:t>
            </a:r>
            <a:endParaRPr lang="en-US" altLang="zh-CN" sz="2000" dirty="0">
              <a:solidFill>
                <a:schemeClr val="tx1">
                  <a:lumMod val="85000"/>
                  <a:lumOff val="15000"/>
                </a:schemeClr>
              </a:solidFill>
              <a:cs typeface="+mn-ea"/>
              <a:sym typeface="Wingdings" panose="05000000000000000000" pitchFamily="2" charset="2"/>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Wingdings" panose="05000000000000000000" pitchFamily="2" charset="2"/>
              </a:rPr>
              <a:t>分层方法：按照文本长度分段，然后将最后一层的</a:t>
            </a:r>
            <a:r>
              <a:rPr lang="en-US" altLang="zh-CN" sz="2000" dirty="0">
                <a:solidFill>
                  <a:schemeClr val="tx1">
                    <a:lumMod val="85000"/>
                    <a:lumOff val="15000"/>
                  </a:schemeClr>
                </a:solidFill>
                <a:cs typeface="+mn-ea"/>
                <a:sym typeface="Wingdings" panose="05000000000000000000" pitchFamily="2" charset="2"/>
              </a:rPr>
              <a:t>[CLS]</a:t>
            </a:r>
            <a:r>
              <a:rPr lang="zh-CN" altLang="en-US" sz="2000" dirty="0">
                <a:solidFill>
                  <a:schemeClr val="tx1">
                    <a:lumMod val="85000"/>
                    <a:lumOff val="15000"/>
                  </a:schemeClr>
                </a:solidFill>
                <a:cs typeface="+mn-ea"/>
                <a:sym typeface="Wingdings" panose="05000000000000000000" pitchFamily="2" charset="2"/>
              </a:rPr>
              <a:t>作为该段表示。不同段之间用</a:t>
            </a:r>
            <a:r>
              <a:rPr lang="en-US" altLang="zh-CN" sz="2000" dirty="0">
                <a:solidFill>
                  <a:schemeClr val="tx1">
                    <a:lumMod val="85000"/>
                    <a:lumOff val="15000"/>
                  </a:schemeClr>
                </a:solidFill>
                <a:cs typeface="+mn-ea"/>
                <a:sym typeface="Wingdings" panose="05000000000000000000" pitchFamily="2" charset="2"/>
              </a:rPr>
              <a:t>mean</a:t>
            </a:r>
            <a:r>
              <a:rPr lang="zh-CN" altLang="en-US" sz="2000" dirty="0">
                <a:solidFill>
                  <a:schemeClr val="tx1">
                    <a:lumMod val="85000"/>
                    <a:lumOff val="15000"/>
                  </a:schemeClr>
                </a:solidFill>
                <a:cs typeface="+mn-ea"/>
                <a:sym typeface="Wingdings" panose="05000000000000000000" pitchFamily="2" charset="2"/>
              </a:rPr>
              <a:t>、</a:t>
            </a:r>
            <a:r>
              <a:rPr lang="en-US" altLang="zh-CN" sz="2000" dirty="0">
                <a:solidFill>
                  <a:schemeClr val="tx1">
                    <a:lumMod val="85000"/>
                    <a:lumOff val="15000"/>
                  </a:schemeClr>
                </a:solidFill>
                <a:cs typeface="+mn-ea"/>
                <a:sym typeface="Wingdings" panose="05000000000000000000" pitchFamily="2" charset="2"/>
              </a:rPr>
              <a:t>max</a:t>
            </a:r>
            <a:r>
              <a:rPr lang="zh-CN" altLang="en-US" sz="2000" dirty="0">
                <a:solidFill>
                  <a:schemeClr val="tx1">
                    <a:lumMod val="85000"/>
                    <a:lumOff val="15000"/>
                  </a:schemeClr>
                </a:solidFill>
                <a:cs typeface="+mn-ea"/>
                <a:sym typeface="Wingdings" panose="05000000000000000000" pitchFamily="2" charset="2"/>
              </a:rPr>
              <a:t>和</a:t>
            </a:r>
            <a:r>
              <a:rPr lang="en-US" altLang="zh-CN" sz="2000" dirty="0">
                <a:solidFill>
                  <a:schemeClr val="tx1">
                    <a:lumMod val="85000"/>
                    <a:lumOff val="15000"/>
                  </a:schemeClr>
                </a:solidFill>
                <a:cs typeface="+mn-ea"/>
                <a:sym typeface="Wingdings" panose="05000000000000000000" pitchFamily="2" charset="2"/>
              </a:rPr>
              <a:t>self-attention</a:t>
            </a:r>
            <a:r>
              <a:rPr lang="zh-CN" altLang="en-US" sz="2000" dirty="0">
                <a:solidFill>
                  <a:schemeClr val="tx1">
                    <a:lumMod val="85000"/>
                    <a:lumOff val="15000"/>
                  </a:schemeClr>
                </a:solidFill>
                <a:cs typeface="+mn-ea"/>
                <a:sym typeface="Wingdings" panose="05000000000000000000" pitchFamily="2" charset="2"/>
              </a:rPr>
              <a:t>表示。</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不同层的选择，</a:t>
            </a:r>
            <a:r>
              <a:rPr lang="en-US" altLang="zh-CN" sz="2000" dirty="0">
                <a:solidFill>
                  <a:schemeClr val="tx1">
                    <a:lumMod val="85000"/>
                    <a:lumOff val="15000"/>
                  </a:schemeClr>
                </a:solidFill>
                <a:cs typeface="+mn-ea"/>
                <a:sym typeface="+mn-lt"/>
              </a:rPr>
              <a:t>Bert-base</a:t>
            </a:r>
            <a:r>
              <a:rPr lang="zh-CN" altLang="en-US" sz="2000" dirty="0">
                <a:solidFill>
                  <a:schemeClr val="tx1">
                    <a:lumMod val="85000"/>
                    <a:lumOff val="15000"/>
                  </a:schemeClr>
                </a:solidFill>
                <a:cs typeface="+mn-ea"/>
                <a:sym typeface="+mn-lt"/>
              </a:rPr>
              <a:t>模型包含</a:t>
            </a:r>
            <a:r>
              <a:rPr lang="en-US" altLang="zh-CN" sz="2000" dirty="0">
                <a:solidFill>
                  <a:schemeClr val="tx1">
                    <a:lumMod val="85000"/>
                    <a:lumOff val="15000"/>
                  </a:schemeClr>
                </a:solidFill>
                <a:cs typeface="+mn-ea"/>
                <a:sym typeface="+mn-lt"/>
              </a:rPr>
              <a:t>1</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embedding</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12</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encoder</a:t>
            </a:r>
            <a:r>
              <a:rPr lang="zh-CN" altLang="en-US" sz="2000" dirty="0">
                <a:solidFill>
                  <a:schemeClr val="tx1">
                    <a:lumMod val="85000"/>
                    <a:lumOff val="15000"/>
                  </a:schemeClr>
                </a:solidFill>
                <a:cs typeface="+mn-ea"/>
                <a:sym typeface="+mn-lt"/>
              </a:rPr>
              <a:t>和</a:t>
            </a:r>
            <a:r>
              <a:rPr lang="en-US" altLang="zh-CN" sz="2000" dirty="0">
                <a:solidFill>
                  <a:schemeClr val="tx1">
                    <a:lumMod val="85000"/>
                    <a:lumOff val="15000"/>
                  </a:schemeClr>
                </a:solidFill>
                <a:cs typeface="+mn-ea"/>
                <a:sym typeface="+mn-lt"/>
              </a:rPr>
              <a:t>1</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pooling</a:t>
            </a:r>
            <a:r>
              <a:rPr lang="zh-CN" altLang="en-US" sz="2000" dirty="0">
                <a:solidFill>
                  <a:schemeClr val="tx1">
                    <a:lumMod val="85000"/>
                    <a:lumOff val="15000"/>
                  </a:schemeClr>
                </a:solidFill>
                <a:cs typeface="+mn-ea"/>
                <a:sym typeface="+mn-lt"/>
              </a:rPr>
              <a:t>层。</a:t>
            </a:r>
            <a:endParaRPr lang="en-US" altLang="zh-CN" sz="2000" dirty="0">
              <a:solidFill>
                <a:schemeClr val="tx1">
                  <a:lumMod val="85000"/>
                  <a:lumOff val="15000"/>
                </a:schemeClr>
              </a:solidFill>
              <a:cs typeface="+mn-ea"/>
              <a:sym typeface="+mn-lt"/>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取不同层信息进行分类，层越低包含越多的通用信息，</a:t>
            </a:r>
            <a:r>
              <a:rPr lang="zh-CN" altLang="en-US" sz="2000" dirty="0">
                <a:solidFill>
                  <a:srgbClr val="FF0000"/>
                </a:solidFill>
                <a:cs typeface="+mn-ea"/>
                <a:sym typeface="+mn-lt"/>
              </a:rPr>
              <a:t>最优结果为最后一层</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前</a:t>
            </a:r>
            <a:r>
              <a:rPr lang="en-US" altLang="zh-CN" sz="2000" dirty="0">
                <a:solidFill>
                  <a:schemeClr val="tx1">
                    <a:lumMod val="85000"/>
                    <a:lumOff val="15000"/>
                  </a:schemeClr>
                </a:solidFill>
                <a:cs typeface="+mn-ea"/>
                <a:sym typeface="+mn-lt"/>
              </a:rPr>
              <a:t>4</a:t>
            </a:r>
            <a:r>
              <a:rPr lang="zh-CN" altLang="en-US" sz="2000" dirty="0">
                <a:solidFill>
                  <a:schemeClr val="tx1">
                    <a:lumMod val="85000"/>
                    <a:lumOff val="15000"/>
                  </a:schemeClr>
                </a:solidFill>
                <a:cs typeface="+mn-ea"/>
                <a:sym typeface="+mn-lt"/>
              </a:rPr>
              <a:t>层</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后四层信息</a:t>
            </a:r>
            <a:r>
              <a:rPr lang="en-US" altLang="zh-CN" sz="2000" dirty="0" err="1">
                <a:solidFill>
                  <a:schemeClr val="tx1">
                    <a:lumMod val="85000"/>
                    <a:lumOff val="15000"/>
                  </a:schemeClr>
                </a:solidFill>
                <a:cs typeface="+mn-ea"/>
                <a:sym typeface="+mn-lt"/>
              </a:rPr>
              <a:t>concat</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mean</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max</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12</a:t>
            </a:r>
            <a:r>
              <a:rPr lang="zh-CN" altLang="en-US" sz="2000" dirty="0">
                <a:solidFill>
                  <a:schemeClr val="tx1">
                    <a:lumMod val="85000"/>
                    <a:lumOff val="15000"/>
                  </a:schemeClr>
                </a:solidFill>
                <a:cs typeface="+mn-ea"/>
                <a:sym typeface="+mn-lt"/>
              </a:rPr>
              <a:t>层拼接</a:t>
            </a:r>
            <a:endParaRPr lang="en-US" altLang="zh-CN" sz="2000" dirty="0">
              <a:solidFill>
                <a:schemeClr val="tx1">
                  <a:lumMod val="85000"/>
                  <a:lumOff val="15000"/>
                </a:schemeClr>
              </a:solidFill>
              <a:cs typeface="+mn-ea"/>
              <a:sym typeface="+mn-lt"/>
            </a:endParaRPr>
          </a:p>
        </p:txBody>
      </p:sp>
      <p:pic>
        <p:nvPicPr>
          <p:cNvPr id="2" name="图片 1">
            <a:extLst>
              <a:ext uri="{FF2B5EF4-FFF2-40B4-BE49-F238E27FC236}">
                <a16:creationId xmlns:a16="http://schemas.microsoft.com/office/drawing/2014/main" id="{E0377A75-CC13-4E06-9FC6-72601E9DFF71}"/>
              </a:ext>
            </a:extLst>
          </p:cNvPr>
          <p:cNvPicPr>
            <a:picLocks noChangeAspect="1"/>
          </p:cNvPicPr>
          <p:nvPr/>
        </p:nvPicPr>
        <p:blipFill>
          <a:blip r:embed="rId3"/>
          <a:stretch>
            <a:fillRect/>
          </a:stretch>
        </p:blipFill>
        <p:spPr>
          <a:xfrm>
            <a:off x="1079810" y="924192"/>
            <a:ext cx="3570848" cy="1988407"/>
          </a:xfrm>
          <a:prstGeom prst="rect">
            <a:avLst/>
          </a:prstGeom>
        </p:spPr>
      </p:pic>
      <p:pic>
        <p:nvPicPr>
          <p:cNvPr id="3" name="图片 2">
            <a:extLst>
              <a:ext uri="{FF2B5EF4-FFF2-40B4-BE49-F238E27FC236}">
                <a16:creationId xmlns:a16="http://schemas.microsoft.com/office/drawing/2014/main" id="{72BBF08B-FBB5-4B57-A747-1F9B6DE23876}"/>
              </a:ext>
            </a:extLst>
          </p:cNvPr>
          <p:cNvPicPr>
            <a:picLocks noChangeAspect="1"/>
          </p:cNvPicPr>
          <p:nvPr/>
        </p:nvPicPr>
        <p:blipFill>
          <a:blip r:embed="rId4"/>
          <a:stretch>
            <a:fillRect/>
          </a:stretch>
        </p:blipFill>
        <p:spPr>
          <a:xfrm>
            <a:off x="1193498" y="2978347"/>
            <a:ext cx="3260514" cy="3772987"/>
          </a:xfrm>
          <a:prstGeom prst="rect">
            <a:avLst/>
          </a:prstGeom>
        </p:spPr>
      </p:pic>
    </p:spTree>
    <p:extLst>
      <p:ext uri="{BB962C8B-B14F-4D97-AF65-F5344CB8AC3E}">
        <p14:creationId xmlns:p14="http://schemas.microsoft.com/office/powerpoint/2010/main" val="185005070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Fine-Tuning</a:t>
            </a:r>
            <a:r>
              <a:rPr lang="zh-CN" altLang="en-US" sz="3200" dirty="0">
                <a:latin typeface="+mn-lt"/>
                <a:ea typeface="+mn-ea"/>
                <a:cs typeface="+mn-ea"/>
                <a:sym typeface="+mn-lt"/>
              </a:rPr>
              <a:t>设置和结果</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CB51E9E7-7F8E-4D01-9873-F66940B2C92E}"/>
                  </a:ext>
                </a:extLst>
              </p:cNvPr>
              <p:cNvSpPr txBox="1"/>
              <p:nvPr/>
            </p:nvSpPr>
            <p:spPr>
              <a:xfrm>
                <a:off x="5397910" y="1182456"/>
                <a:ext cx="6076336" cy="245400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灾难性遗忘</a:t>
                </a:r>
                <a:r>
                  <a:rPr lang="zh-CN" altLang="en-US" sz="2000" dirty="0">
                    <a:solidFill>
                      <a:schemeClr val="tx1">
                        <a:lumMod val="85000"/>
                        <a:lumOff val="15000"/>
                      </a:schemeClr>
                    </a:solidFill>
                    <a:cs typeface="+mn-ea"/>
                    <a:sym typeface="Wingdings" panose="05000000000000000000" pitchFamily="2" charset="2"/>
                  </a:rPr>
                  <a:t>。</a:t>
                </a:r>
                <a:endParaRPr lang="en-US" altLang="zh-CN" sz="2000" dirty="0">
                  <a:solidFill>
                    <a:schemeClr val="tx1">
                      <a:lumMod val="85000"/>
                      <a:lumOff val="15000"/>
                    </a:schemeClr>
                  </a:solidFill>
                  <a:cs typeface="+mn-ea"/>
                  <a:sym typeface="Wingdings" panose="05000000000000000000" pitchFamily="2" charset="2"/>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Wingdings" panose="05000000000000000000" pitchFamily="2" charset="2"/>
                  </a:rPr>
                  <a:t>使用</a:t>
                </a:r>
                <a:r>
                  <a:rPr lang="en-US" altLang="zh-CN" sz="2000" dirty="0">
                    <a:solidFill>
                      <a:schemeClr val="tx1">
                        <a:lumMod val="85000"/>
                        <a:lumOff val="15000"/>
                      </a:schemeClr>
                    </a:solidFill>
                    <a:cs typeface="+mn-ea"/>
                    <a:sym typeface="Wingdings" panose="05000000000000000000" pitchFamily="2" charset="2"/>
                  </a:rPr>
                  <a:t>BERT</a:t>
                </a:r>
                <a:r>
                  <a:rPr lang="zh-CN" altLang="en-US" sz="2000" dirty="0">
                    <a:solidFill>
                      <a:schemeClr val="tx1">
                        <a:lumMod val="85000"/>
                        <a:lumOff val="15000"/>
                      </a:schemeClr>
                    </a:solidFill>
                    <a:cs typeface="+mn-ea"/>
                    <a:sym typeface="Wingdings" panose="05000000000000000000" pitchFamily="2" charset="2"/>
                  </a:rPr>
                  <a:t>时尽量使用小的学习率，模型能够有效、快速收敛。</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分层学习率。</a:t>
                </a:r>
                <a:endParaRPr lang="en-US" altLang="zh-CN" sz="2000" dirty="0">
                  <a:solidFill>
                    <a:schemeClr val="tx1">
                      <a:lumMod val="85000"/>
                      <a:lumOff val="15000"/>
                    </a:schemeClr>
                  </a:solidFill>
                  <a:cs typeface="+mn-ea"/>
                  <a:sym typeface="+mn-lt"/>
                </a:endParaRPr>
              </a:p>
              <a:p>
                <a:pPr marL="800100" lvl="1" indent="-342900">
                  <a:lnSpc>
                    <a:spcPct val="130000"/>
                  </a:lnSpc>
                  <a:buFont typeface="Arial" panose="020B0604020202020204" pitchFamily="34" charset="0"/>
                  <a:buChar char="•"/>
                </a:pPr>
                <a14:m>
                  <m:oMath xmlns:m="http://schemas.openxmlformats.org/officeDocument/2006/math">
                    <m:r>
                      <a:rPr lang="zh-CN" altLang="en-US" sz="2000" i="1" smtClean="0">
                        <a:solidFill>
                          <a:schemeClr val="tx1">
                            <a:lumMod val="85000"/>
                            <a:lumOff val="15000"/>
                          </a:schemeClr>
                        </a:solidFill>
                        <a:latin typeface="Cambria Math" panose="02040503050406030204" pitchFamily="18" charset="0"/>
                        <a:cs typeface="+mn-ea"/>
                        <a:sym typeface="+mn-lt"/>
                      </a:rPr>
                      <m:t>𝜉</m:t>
                    </m:r>
                  </m:oMath>
                </a14:m>
                <a:r>
                  <a:rPr lang="zh-CN" altLang="en-US" sz="2000" dirty="0">
                    <a:solidFill>
                      <a:schemeClr val="tx1">
                        <a:lumMod val="85000"/>
                        <a:lumOff val="15000"/>
                      </a:schemeClr>
                    </a:solidFill>
                    <a:cs typeface="+mn-ea"/>
                    <a:sym typeface="+mn-lt"/>
                  </a:rPr>
                  <a:t>表示衰减系数，随着层数越低，应该用越低的学习率</a:t>
                </a:r>
                <a:endParaRPr lang="en-US" altLang="zh-CN" sz="2000" dirty="0">
                  <a:solidFill>
                    <a:schemeClr val="tx1">
                      <a:lumMod val="85000"/>
                      <a:lumOff val="15000"/>
                    </a:schemeClr>
                  </a:solidFill>
                  <a:cs typeface="+mn-ea"/>
                  <a:sym typeface="+mn-lt"/>
                </a:endParaRPr>
              </a:p>
            </p:txBody>
          </p:sp>
        </mc:Choice>
        <mc:Fallback>
          <p:sp>
            <p:nvSpPr>
              <p:cNvPr id="4" name="文本框 3">
                <a:extLst>
                  <a:ext uri="{FF2B5EF4-FFF2-40B4-BE49-F238E27FC236}">
                    <a16:creationId xmlns:a16="http://schemas.microsoft.com/office/drawing/2014/main" id="{CB51E9E7-7F8E-4D01-9873-F66940B2C92E}"/>
                  </a:ext>
                </a:extLst>
              </p:cNvPr>
              <p:cNvSpPr txBox="1">
                <a:spLocks noRot="1" noChangeAspect="1" noMove="1" noResize="1" noEditPoints="1" noAdjustHandles="1" noChangeArrowheads="1" noChangeShapeType="1" noTextEdit="1"/>
              </p:cNvSpPr>
              <p:nvPr/>
            </p:nvSpPr>
            <p:spPr>
              <a:xfrm>
                <a:off x="5397910" y="1182456"/>
                <a:ext cx="6076336" cy="2454005"/>
              </a:xfrm>
              <a:prstGeom prst="rect">
                <a:avLst/>
              </a:prstGeom>
              <a:blipFill>
                <a:blip r:embed="rId3"/>
                <a:stretch>
                  <a:fillRect l="-903" b="-347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5354211-75B8-42DA-95B3-1B0DD3E6290A}"/>
              </a:ext>
            </a:extLst>
          </p:cNvPr>
          <p:cNvPicPr>
            <a:picLocks noChangeAspect="1"/>
          </p:cNvPicPr>
          <p:nvPr/>
        </p:nvPicPr>
        <p:blipFill>
          <a:blip r:embed="rId4"/>
          <a:stretch>
            <a:fillRect/>
          </a:stretch>
        </p:blipFill>
        <p:spPr>
          <a:xfrm>
            <a:off x="1829333" y="4438482"/>
            <a:ext cx="8533333" cy="2228571"/>
          </a:xfrm>
          <a:prstGeom prst="rect">
            <a:avLst/>
          </a:prstGeom>
        </p:spPr>
      </p:pic>
      <p:pic>
        <p:nvPicPr>
          <p:cNvPr id="6" name="图片 5">
            <a:extLst>
              <a:ext uri="{FF2B5EF4-FFF2-40B4-BE49-F238E27FC236}">
                <a16:creationId xmlns:a16="http://schemas.microsoft.com/office/drawing/2014/main" id="{CFE39D85-A547-4804-94B4-86F7BC5E303F}"/>
              </a:ext>
            </a:extLst>
          </p:cNvPr>
          <p:cNvPicPr>
            <a:picLocks noChangeAspect="1"/>
          </p:cNvPicPr>
          <p:nvPr/>
        </p:nvPicPr>
        <p:blipFill>
          <a:blip r:embed="rId5"/>
          <a:stretch>
            <a:fillRect/>
          </a:stretch>
        </p:blipFill>
        <p:spPr>
          <a:xfrm>
            <a:off x="977940" y="1438480"/>
            <a:ext cx="3923809" cy="2485714"/>
          </a:xfrm>
          <a:prstGeom prst="rect">
            <a:avLst/>
          </a:prstGeom>
        </p:spPr>
      </p:pic>
    </p:spTree>
    <p:extLst>
      <p:ext uri="{BB962C8B-B14F-4D97-AF65-F5344CB8AC3E}">
        <p14:creationId xmlns:p14="http://schemas.microsoft.com/office/powerpoint/2010/main" val="9629126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进一步预训练结果</a:t>
            </a:r>
          </a:p>
        </p:txBody>
      </p:sp>
      <p:sp>
        <p:nvSpPr>
          <p:cNvPr id="4" name="文本框 3">
            <a:extLst>
              <a:ext uri="{FF2B5EF4-FFF2-40B4-BE49-F238E27FC236}">
                <a16:creationId xmlns:a16="http://schemas.microsoft.com/office/drawing/2014/main" id="{CB51E9E7-7F8E-4D01-9873-F66940B2C92E}"/>
              </a:ext>
            </a:extLst>
          </p:cNvPr>
          <p:cNvSpPr txBox="1"/>
          <p:nvPr/>
        </p:nvSpPr>
        <p:spPr>
          <a:xfrm>
            <a:off x="5417575" y="798998"/>
            <a:ext cx="6076336" cy="125367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任务内预训练</a:t>
            </a:r>
            <a:r>
              <a:rPr lang="zh-CN" altLang="en-US" sz="2000" dirty="0">
                <a:solidFill>
                  <a:schemeClr val="tx1">
                    <a:lumMod val="85000"/>
                    <a:lumOff val="15000"/>
                  </a:schemeClr>
                </a:solidFill>
                <a:cs typeface="+mn-ea"/>
                <a:sym typeface="Wingdings" panose="05000000000000000000" pitchFamily="2" charset="2"/>
              </a:rPr>
              <a:t>。</a:t>
            </a:r>
            <a:endParaRPr lang="en-US" altLang="zh-CN" sz="2000" dirty="0">
              <a:solidFill>
                <a:schemeClr val="tx1">
                  <a:lumMod val="85000"/>
                  <a:lumOff val="15000"/>
                </a:schemeClr>
              </a:solidFill>
              <a:cs typeface="+mn-ea"/>
              <a:sym typeface="Wingdings" panose="05000000000000000000" pitchFamily="2" charset="2"/>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领域内和跨领域预训练。</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en-US" altLang="zh-CN" sz="2000" dirty="0">
                <a:solidFill>
                  <a:schemeClr val="tx1">
                    <a:lumMod val="85000"/>
                    <a:lumOff val="15000"/>
                  </a:schemeClr>
                </a:solidFill>
                <a:cs typeface="+mn-ea"/>
                <a:sym typeface="+mn-lt"/>
              </a:rPr>
              <a:t>Few-shot</a:t>
            </a:r>
          </a:p>
        </p:txBody>
      </p:sp>
      <p:pic>
        <p:nvPicPr>
          <p:cNvPr id="2" name="图片 1">
            <a:extLst>
              <a:ext uri="{FF2B5EF4-FFF2-40B4-BE49-F238E27FC236}">
                <a16:creationId xmlns:a16="http://schemas.microsoft.com/office/drawing/2014/main" id="{70D94885-5668-4B36-88E8-D1F3C66ACBC5}"/>
              </a:ext>
            </a:extLst>
          </p:cNvPr>
          <p:cNvPicPr>
            <a:picLocks noChangeAspect="1"/>
          </p:cNvPicPr>
          <p:nvPr/>
        </p:nvPicPr>
        <p:blipFill>
          <a:blip r:embed="rId3"/>
          <a:stretch>
            <a:fillRect/>
          </a:stretch>
        </p:blipFill>
        <p:spPr>
          <a:xfrm>
            <a:off x="861762" y="1292543"/>
            <a:ext cx="3472627" cy="2905831"/>
          </a:xfrm>
          <a:prstGeom prst="rect">
            <a:avLst/>
          </a:prstGeom>
        </p:spPr>
      </p:pic>
      <p:pic>
        <p:nvPicPr>
          <p:cNvPr id="7" name="图片 6">
            <a:extLst>
              <a:ext uri="{FF2B5EF4-FFF2-40B4-BE49-F238E27FC236}">
                <a16:creationId xmlns:a16="http://schemas.microsoft.com/office/drawing/2014/main" id="{0BFDDBC7-C448-46BB-8B02-16EFDDB39FAE}"/>
              </a:ext>
            </a:extLst>
          </p:cNvPr>
          <p:cNvPicPr>
            <a:picLocks noChangeAspect="1"/>
          </p:cNvPicPr>
          <p:nvPr/>
        </p:nvPicPr>
        <p:blipFill>
          <a:blip r:embed="rId4"/>
          <a:stretch>
            <a:fillRect/>
          </a:stretch>
        </p:blipFill>
        <p:spPr>
          <a:xfrm>
            <a:off x="4334389" y="2235457"/>
            <a:ext cx="7633135" cy="4370244"/>
          </a:xfrm>
          <a:prstGeom prst="rect">
            <a:avLst/>
          </a:prstGeom>
        </p:spPr>
      </p:pic>
      <p:pic>
        <p:nvPicPr>
          <p:cNvPr id="8" name="图片 7">
            <a:extLst>
              <a:ext uri="{FF2B5EF4-FFF2-40B4-BE49-F238E27FC236}">
                <a16:creationId xmlns:a16="http://schemas.microsoft.com/office/drawing/2014/main" id="{82FEFC18-E34E-4A1C-B39D-82BE1505D924}"/>
              </a:ext>
            </a:extLst>
          </p:cNvPr>
          <p:cNvPicPr>
            <a:picLocks noChangeAspect="1"/>
          </p:cNvPicPr>
          <p:nvPr/>
        </p:nvPicPr>
        <p:blipFill>
          <a:blip r:embed="rId5"/>
          <a:stretch>
            <a:fillRect/>
          </a:stretch>
        </p:blipFill>
        <p:spPr>
          <a:xfrm>
            <a:off x="1101468" y="4283192"/>
            <a:ext cx="2674119" cy="2237690"/>
          </a:xfrm>
          <a:prstGeom prst="rect">
            <a:avLst/>
          </a:prstGeom>
        </p:spPr>
      </p:pic>
    </p:spTree>
    <p:extLst>
      <p:ext uri="{BB962C8B-B14F-4D97-AF65-F5344CB8AC3E}">
        <p14:creationId xmlns:p14="http://schemas.microsoft.com/office/powerpoint/2010/main" val="14365792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5589" y="2698411"/>
            <a:ext cx="2427789" cy="707886"/>
          </a:xfrm>
          <a:prstGeom prst="rect">
            <a:avLst/>
          </a:prstGeom>
          <a:noFill/>
        </p:spPr>
        <p:txBody>
          <a:bodyPr wrap="square" rtlCol="0">
            <a:spAutoFit/>
          </a:bodyPr>
          <a:lstStyle/>
          <a:p>
            <a:r>
              <a:rPr lang="zh-CN" altLang="en-US" sz="4000" dirty="0">
                <a:cs typeface="+mn-ea"/>
                <a:sym typeface="+mn-lt"/>
              </a:rPr>
              <a:t>背景介绍</a:t>
            </a:r>
          </a:p>
        </p:txBody>
      </p:sp>
      <p:sp>
        <p:nvSpPr>
          <p:cNvPr id="6" name="文本框 5"/>
          <p:cNvSpPr txBox="1"/>
          <p:nvPr/>
        </p:nvSpPr>
        <p:spPr>
          <a:xfrm>
            <a:off x="3588283" y="2544524"/>
            <a:ext cx="1085554" cy="1015663"/>
          </a:xfrm>
          <a:prstGeom prst="rect">
            <a:avLst/>
          </a:prstGeom>
          <a:noFill/>
        </p:spPr>
        <p:txBody>
          <a:bodyPr wrap="none" rtlCol="0">
            <a:spAutoFit/>
          </a:bodyPr>
          <a:lstStyle/>
          <a:p>
            <a:r>
              <a:rPr lang="en-US" altLang="zh-CN" sz="6000" i="1" dirty="0">
                <a:solidFill>
                  <a:srgbClr val="2E4052"/>
                </a:solidFill>
                <a:cs typeface="+mn-ea"/>
                <a:sym typeface="+mn-lt"/>
              </a:rPr>
              <a:t>01</a:t>
            </a:r>
            <a:endParaRPr lang="zh-CN" altLang="en-US" sz="6000" i="1" dirty="0">
              <a:solidFill>
                <a:srgbClr val="2E4052"/>
              </a:solidFill>
              <a:cs typeface="+mn-ea"/>
              <a:sym typeface="+mn-lt"/>
            </a:endParaRPr>
          </a:p>
        </p:txBody>
      </p:sp>
      <p:sp>
        <p:nvSpPr>
          <p:cNvPr id="7" name="椭圆 6">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71254" y="2667633"/>
            <a:ext cx="45719" cy="769442"/>
          </a:xfrm>
          <a:prstGeom prst="rect">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875596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360"/>
                                          </p:val>
                                        </p:tav>
                                        <p:tav tm="100000">
                                          <p:val>
                                            <p:fltVal val="0"/>
                                          </p:val>
                                        </p:tav>
                                      </p:tavLst>
                                    </p:anim>
                                    <p:animEffect transition="in" filter="fade">
                                      <p:cBhvr>
                                        <p:cTn id="16" dur="750"/>
                                        <p:tgtEl>
                                          <p:spTgt spid="8"/>
                                        </p:tgtEl>
                                      </p:cBhvr>
                                    </p:animEffect>
                                  </p:childTnLst>
                                </p:cTn>
                              </p:par>
                              <p:par>
                                <p:cTn id="17" presetID="6" presetClass="emph" presetSubtype="0" fill="hold" grpId="1" nodeType="withEffect">
                                  <p:stCondLst>
                                    <p:cond delay="750"/>
                                  </p:stCondLst>
                                  <p:childTnLst>
                                    <p:animScale>
                                      <p:cBhvr>
                                        <p:cTn id="18" dur="500" fill="hold"/>
                                        <p:tgtEl>
                                          <p:spTgt spid="7"/>
                                        </p:tgtEl>
                                      </p:cBhvr>
                                      <p:by x="150000" y="150000"/>
                                    </p:animScale>
                                  </p:childTnLst>
                                </p:cTn>
                              </p:par>
                              <p:par>
                                <p:cTn id="19" presetID="10" presetClass="exit" presetSubtype="0" fill="hold" grpId="2" nodeType="withEffect">
                                  <p:stCondLst>
                                    <p:cond delay="125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3" presetClass="entr" presetSubtype="16"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16" presetClass="entr" presetSubtype="42"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7" grpId="1" animBg="1"/>
      <p:bldP spid="7" grpId="2"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1538883"/>
          </a:xfrm>
          <a:prstGeom prst="rect">
            <a:avLst/>
          </a:prstGeom>
          <a:noFill/>
        </p:spPr>
        <p:txBody>
          <a:bodyPr wrap="square" rtlCol="0">
            <a:spAutoFit/>
          </a:bodyPr>
          <a:lstStyle/>
          <a:p>
            <a:pPr algn="ctr"/>
            <a:r>
              <a:rPr lang="en-US" altLang="zh-CN" sz="4000" dirty="0"/>
              <a:t>Does Chinese BERT Encode Word Structure?</a:t>
            </a:r>
          </a:p>
          <a:p>
            <a:pPr algn="ctr"/>
            <a:endParaRPr lang="en-US" altLang="zh-CN" dirty="0"/>
          </a:p>
          <a:p>
            <a:pPr algn="ctr"/>
            <a:r>
              <a:rPr lang="en-US" altLang="zh-CN" dirty="0"/>
              <a:t>2020 COLING</a:t>
            </a:r>
          </a:p>
          <a:p>
            <a:pPr algn="ctr"/>
            <a:r>
              <a:rPr lang="en-US" altLang="zh-CN" dirty="0" err="1"/>
              <a:t>Yile</a:t>
            </a:r>
            <a:r>
              <a:rPr lang="en-US" altLang="zh-CN" dirty="0"/>
              <a:t> Wang; </a:t>
            </a:r>
            <a:r>
              <a:rPr lang="en-US" altLang="zh-CN" dirty="0" err="1"/>
              <a:t>Leyang</a:t>
            </a:r>
            <a:r>
              <a:rPr lang="en-US" altLang="zh-CN" dirty="0"/>
              <a:t> Cui; Yue Zhang</a:t>
            </a:r>
            <a:endParaRPr lang="zh-CN" altLang="en-US" dirty="0">
              <a:cs typeface="+mn-ea"/>
              <a:sym typeface="+mn-lt"/>
            </a:endParaRPr>
          </a:p>
        </p:txBody>
      </p:sp>
    </p:spTree>
    <p:extLst>
      <p:ext uri="{BB962C8B-B14F-4D97-AF65-F5344CB8AC3E}">
        <p14:creationId xmlns:p14="http://schemas.microsoft.com/office/powerpoint/2010/main" val="37799221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2431435"/>
          </a:xfrm>
          <a:prstGeom prst="rect">
            <a:avLst/>
          </a:prstGeom>
          <a:noFill/>
        </p:spPr>
        <p:txBody>
          <a:bodyPr wrap="square" rtlCol="0">
            <a:spAutoFit/>
          </a:bodyPr>
          <a:lstStyle/>
          <a:p>
            <a:pPr algn="ctr"/>
            <a:r>
              <a:rPr lang="en-US" altLang="zh-CN" sz="4000" dirty="0"/>
              <a:t>Don’t Stop Pretraining: Adapt Language Models to Domains and Tasks</a:t>
            </a:r>
          </a:p>
          <a:p>
            <a:pPr algn="ctr"/>
            <a:endParaRPr lang="en-US" altLang="zh-CN" dirty="0"/>
          </a:p>
          <a:p>
            <a:pPr algn="ctr"/>
            <a:r>
              <a:rPr lang="en-US" altLang="zh-CN" dirty="0"/>
              <a:t>2020 ACL </a:t>
            </a:r>
            <a:r>
              <a:rPr lang="zh-CN" altLang="en-US" dirty="0"/>
              <a:t>最佳论文提名</a:t>
            </a:r>
            <a:endParaRPr lang="en-US" altLang="zh-CN" dirty="0"/>
          </a:p>
          <a:p>
            <a:pPr algn="ctr"/>
            <a:r>
              <a:rPr lang="en-US" altLang="zh-CN" dirty="0" err="1"/>
              <a:t>Suchin</a:t>
            </a:r>
            <a:r>
              <a:rPr lang="en-US" altLang="zh-CN" dirty="0"/>
              <a:t> </a:t>
            </a:r>
            <a:r>
              <a:rPr lang="en-US" altLang="zh-CN" dirty="0" err="1"/>
              <a:t>Gururangan</a:t>
            </a:r>
            <a:r>
              <a:rPr lang="en-US" altLang="zh-CN" dirty="0"/>
              <a:t>; Ana </a:t>
            </a:r>
            <a:r>
              <a:rPr lang="en-US" altLang="zh-CN" dirty="0" err="1"/>
              <a:t>Marasovi´c</a:t>
            </a:r>
            <a:r>
              <a:rPr lang="en-US" altLang="zh-CN" dirty="0"/>
              <a:t>; </a:t>
            </a:r>
            <a:r>
              <a:rPr lang="en-US" altLang="zh-CN" dirty="0" err="1"/>
              <a:t>Swabha</a:t>
            </a:r>
            <a:r>
              <a:rPr lang="en-US" altLang="zh-CN" dirty="0"/>
              <a:t> </a:t>
            </a:r>
            <a:r>
              <a:rPr lang="en-US" altLang="zh-CN" dirty="0" err="1"/>
              <a:t>Swayamdipta</a:t>
            </a:r>
            <a:r>
              <a:rPr lang="en-US" altLang="zh-CN" dirty="0"/>
              <a:t>; Kyle Lo; </a:t>
            </a:r>
            <a:r>
              <a:rPr lang="en-US" altLang="zh-CN" dirty="0" err="1"/>
              <a:t>Iz</a:t>
            </a:r>
            <a:r>
              <a:rPr lang="en-US" altLang="zh-CN" dirty="0"/>
              <a:t> </a:t>
            </a:r>
            <a:r>
              <a:rPr lang="en-US" altLang="zh-CN" dirty="0" err="1"/>
              <a:t>Beltagy</a:t>
            </a:r>
            <a:r>
              <a:rPr lang="en-US" altLang="zh-CN" dirty="0"/>
              <a:t>; Doug Downey; Noah A. Smith</a:t>
            </a:r>
            <a:endParaRPr lang="zh-CN" altLang="en-US" dirty="0">
              <a:cs typeface="+mn-ea"/>
              <a:sym typeface="+mn-lt"/>
            </a:endParaRPr>
          </a:p>
        </p:txBody>
      </p:sp>
    </p:spTree>
    <p:extLst>
      <p:ext uri="{BB962C8B-B14F-4D97-AF65-F5344CB8AC3E}">
        <p14:creationId xmlns:p14="http://schemas.microsoft.com/office/powerpoint/2010/main" val="25798327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背景介绍</a:t>
            </a:r>
          </a:p>
        </p:txBody>
      </p:sp>
      <p:pic>
        <p:nvPicPr>
          <p:cNvPr id="2050" name="Picture 2" descr="https://img-blog.csdnimg.cn/20201012162347996.png?x-oss-process=image/watermark,type_ZmFuZ3poZW5naGVpdGk,shadow_10,text_aHR0cHM6Ly9ibG9nLmNzZG4ubmV0L1NpbW9uU21pbGU=,size_16,color_FFFFFF,t_70">
            <a:extLst>
              <a:ext uri="{FF2B5EF4-FFF2-40B4-BE49-F238E27FC236}">
                <a16:creationId xmlns:a16="http://schemas.microsoft.com/office/drawing/2014/main" id="{909CE153-2124-42B8-B8E5-46A4C8E0C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27" y="1797767"/>
            <a:ext cx="4541582" cy="305101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41B96ADB-5373-4655-AD4D-A6A52F493608}"/>
              </a:ext>
            </a:extLst>
          </p:cNvPr>
          <p:cNvSpPr txBox="1"/>
          <p:nvPr/>
        </p:nvSpPr>
        <p:spPr>
          <a:xfrm>
            <a:off x="5319251" y="1296051"/>
            <a:ext cx="6322142" cy="405444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黄色部分代表的是源</a:t>
            </a:r>
            <a:r>
              <a:rPr lang="en-US" altLang="zh-CN" sz="2000" dirty="0">
                <a:solidFill>
                  <a:schemeClr val="tx1">
                    <a:lumMod val="85000"/>
                    <a:lumOff val="15000"/>
                  </a:schemeClr>
                </a:solidFill>
                <a:cs typeface="+mn-ea"/>
                <a:sym typeface="+mn-lt"/>
              </a:rPr>
              <a:t>LM</a:t>
            </a:r>
            <a:r>
              <a:rPr lang="zh-CN" altLang="en-US" sz="2000" dirty="0">
                <a:solidFill>
                  <a:schemeClr val="tx1">
                    <a:lumMod val="85000"/>
                    <a:lumOff val="15000"/>
                  </a:schemeClr>
                </a:solidFill>
                <a:cs typeface="+mn-ea"/>
                <a:sym typeface="+mn-lt"/>
              </a:rPr>
              <a:t>预训练的领域，这就是第一阶段预训练，是用已经训练好的模型。</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蓝色部分代表的是目标领域，该领域不一定在源领域内，两者可以有重叠部分。</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黑色部分代表的是任务数据，每个任务数据都是该任务所在的领域数据的一个小子集。</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灰色部分代表的同样也是任务数据，但它与黑色部分的区别是，黑色部分为从灰色部分中非随机采样得到，并经过标记的数据，因此灰色部分为该任务的无标签数据。</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294365795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6" y="339417"/>
            <a:ext cx="111636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领域自适应预训练（</a:t>
            </a:r>
            <a:r>
              <a:rPr lang="en-US" altLang="zh-CN" sz="3200" dirty="0">
                <a:latin typeface="+mn-lt"/>
                <a:ea typeface="+mn-ea"/>
                <a:cs typeface="+mn-ea"/>
                <a:sym typeface="+mn-lt"/>
              </a:rPr>
              <a:t>domain-adaptive pretraining, DAPT</a:t>
            </a:r>
            <a:r>
              <a:rPr lang="zh-CN" altLang="en-US" sz="3200" dirty="0">
                <a:latin typeface="+mn-lt"/>
                <a:ea typeface="+mn-ea"/>
                <a:cs typeface="+mn-ea"/>
                <a:sym typeface="+mn-lt"/>
              </a:rPr>
              <a:t>）</a:t>
            </a:r>
          </a:p>
        </p:txBody>
      </p:sp>
      <p:sp>
        <p:nvSpPr>
          <p:cNvPr id="6" name="文本框 5">
            <a:extLst>
              <a:ext uri="{FF2B5EF4-FFF2-40B4-BE49-F238E27FC236}">
                <a16:creationId xmlns:a16="http://schemas.microsoft.com/office/drawing/2014/main" id="{41B96ADB-5373-4655-AD4D-A6A52F493608}"/>
              </a:ext>
            </a:extLst>
          </p:cNvPr>
          <p:cNvSpPr txBox="1"/>
          <p:nvPr/>
        </p:nvSpPr>
        <p:spPr>
          <a:xfrm>
            <a:off x="695325" y="1471845"/>
            <a:ext cx="6322142" cy="125367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适应领域的预训练是指在预训练模型的基础上，增加大量领域内未标注文本继续训练语言模型，之后再在指定任务的数据集上进行微调</a:t>
            </a:r>
            <a:endParaRPr lang="en-US" altLang="zh-CN" sz="20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92992CF2-792C-432D-B74C-45DD2ADD00C4}"/>
              </a:ext>
            </a:extLst>
          </p:cNvPr>
          <p:cNvPicPr>
            <a:picLocks noChangeAspect="1"/>
          </p:cNvPicPr>
          <p:nvPr/>
        </p:nvPicPr>
        <p:blipFill rotWithShape="1">
          <a:blip r:embed="rId3"/>
          <a:srcRect b="37211"/>
          <a:stretch/>
        </p:blipFill>
        <p:spPr>
          <a:xfrm>
            <a:off x="7172866" y="1231181"/>
            <a:ext cx="4323809" cy="2864352"/>
          </a:xfrm>
          <a:prstGeom prst="rect">
            <a:avLst/>
          </a:prstGeom>
        </p:spPr>
      </p:pic>
      <p:pic>
        <p:nvPicPr>
          <p:cNvPr id="4" name="图片 3">
            <a:extLst>
              <a:ext uri="{FF2B5EF4-FFF2-40B4-BE49-F238E27FC236}">
                <a16:creationId xmlns:a16="http://schemas.microsoft.com/office/drawing/2014/main" id="{3D54C460-A58E-4183-B4EE-F4F5757957E1}"/>
              </a:ext>
            </a:extLst>
          </p:cNvPr>
          <p:cNvPicPr>
            <a:picLocks noChangeAspect="1"/>
          </p:cNvPicPr>
          <p:nvPr/>
        </p:nvPicPr>
        <p:blipFill>
          <a:blip r:embed="rId4"/>
          <a:stretch>
            <a:fillRect/>
          </a:stretch>
        </p:blipFill>
        <p:spPr>
          <a:xfrm>
            <a:off x="1215909" y="3290263"/>
            <a:ext cx="4666682" cy="3228320"/>
          </a:xfrm>
          <a:prstGeom prst="rect">
            <a:avLst/>
          </a:prstGeom>
        </p:spPr>
      </p:pic>
      <p:sp>
        <p:nvSpPr>
          <p:cNvPr id="8" name="文本框 7">
            <a:extLst>
              <a:ext uri="{FF2B5EF4-FFF2-40B4-BE49-F238E27FC236}">
                <a16:creationId xmlns:a16="http://schemas.microsoft.com/office/drawing/2014/main" id="{2CCD5064-ED36-48A1-A224-005297F6939F}"/>
              </a:ext>
            </a:extLst>
          </p:cNvPr>
          <p:cNvSpPr txBox="1"/>
          <p:nvPr/>
        </p:nvSpPr>
        <p:spPr>
          <a:xfrm>
            <a:off x="6592530" y="4464687"/>
            <a:ext cx="5422490" cy="205389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这个简单的分析表明，可以预期将</a:t>
            </a:r>
            <a:r>
              <a:rPr lang="en-US" altLang="zh-CN" sz="2000" dirty="0">
                <a:solidFill>
                  <a:schemeClr val="tx1">
                    <a:lumMod val="85000"/>
                    <a:lumOff val="15000"/>
                  </a:schemeClr>
                </a:solidFill>
                <a:cs typeface="+mn-ea"/>
                <a:sym typeface="+mn-lt"/>
              </a:rPr>
              <a:t>ROBERTA</a:t>
            </a:r>
            <a:r>
              <a:rPr lang="zh-CN" altLang="en-US" sz="2000" dirty="0">
                <a:solidFill>
                  <a:schemeClr val="tx1">
                    <a:lumMod val="85000"/>
                    <a:lumOff val="15000"/>
                  </a:schemeClr>
                </a:solidFill>
                <a:cs typeface="+mn-ea"/>
                <a:sym typeface="+mn-lt"/>
              </a:rPr>
              <a:t>适应不同领域的受益程度，与</a:t>
            </a:r>
            <a:r>
              <a:rPr lang="en-US" altLang="zh-CN" sz="2000" dirty="0">
                <a:solidFill>
                  <a:schemeClr val="tx1">
                    <a:lumMod val="85000"/>
                    <a:lumOff val="15000"/>
                  </a:schemeClr>
                </a:solidFill>
                <a:cs typeface="+mn-ea"/>
                <a:sym typeface="+mn-lt"/>
              </a:rPr>
              <a:t>ROBERTA</a:t>
            </a:r>
            <a:r>
              <a:rPr lang="zh-CN" altLang="en-US" sz="2000" dirty="0">
                <a:solidFill>
                  <a:schemeClr val="tx1">
                    <a:lumMod val="85000"/>
                    <a:lumOff val="15000"/>
                  </a:schemeClr>
                </a:solidFill>
                <a:cs typeface="+mn-ea"/>
                <a:sym typeface="+mn-lt"/>
              </a:rPr>
              <a:t>的领域越不相似，</a:t>
            </a:r>
            <a:r>
              <a:rPr lang="en-US" altLang="zh-CN" sz="2000" dirty="0">
                <a:solidFill>
                  <a:schemeClr val="tx1">
                    <a:lumMod val="85000"/>
                    <a:lumOff val="15000"/>
                  </a:schemeClr>
                </a:solidFill>
                <a:cs typeface="+mn-ea"/>
                <a:sym typeface="+mn-lt"/>
              </a:rPr>
              <a:t>DAPT</a:t>
            </a:r>
            <a:r>
              <a:rPr lang="zh-CN" altLang="en-US" sz="2000" dirty="0">
                <a:solidFill>
                  <a:schemeClr val="tx1">
                    <a:lumMod val="85000"/>
                    <a:lumOff val="15000"/>
                  </a:schemeClr>
                </a:solidFill>
                <a:cs typeface="+mn-ea"/>
                <a:sym typeface="+mn-lt"/>
              </a:rPr>
              <a:t>的潜力就越高。</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继续对任何其他数据进行预训练是有用的。</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0441656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6" y="339417"/>
            <a:ext cx="111636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任务自适应预训练（</a:t>
            </a:r>
            <a:r>
              <a:rPr lang="en-US" altLang="zh-CN" sz="3200" dirty="0">
                <a:latin typeface="+mn-lt"/>
                <a:ea typeface="+mn-ea"/>
                <a:cs typeface="+mn-ea"/>
                <a:sym typeface="+mn-lt"/>
              </a:rPr>
              <a:t>task-adaptive pretraining, TAPT</a:t>
            </a:r>
            <a:r>
              <a:rPr lang="zh-CN" altLang="en-US" sz="3200" dirty="0">
                <a:latin typeface="+mn-lt"/>
                <a:ea typeface="+mn-ea"/>
                <a:cs typeface="+mn-ea"/>
                <a:sym typeface="+mn-lt"/>
              </a:rPr>
              <a:t>）</a:t>
            </a:r>
          </a:p>
        </p:txBody>
      </p:sp>
      <p:sp>
        <p:nvSpPr>
          <p:cNvPr id="6" name="文本框 5">
            <a:extLst>
              <a:ext uri="{FF2B5EF4-FFF2-40B4-BE49-F238E27FC236}">
                <a16:creationId xmlns:a16="http://schemas.microsoft.com/office/drawing/2014/main" id="{41B96ADB-5373-4655-AD4D-A6A52F493608}"/>
              </a:ext>
            </a:extLst>
          </p:cNvPr>
          <p:cNvSpPr txBox="1"/>
          <p:nvPr/>
        </p:nvSpPr>
        <p:spPr>
          <a:xfrm>
            <a:off x="6902245" y="1301847"/>
            <a:ext cx="4958223" cy="525477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与适应领域的预训练相比，适应任务的预训练使用的语料库要小得多，主要来自于给定任务的未标注数据。</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相比于</a:t>
            </a:r>
            <a:r>
              <a:rPr lang="en-US" altLang="zh-CN" sz="2000" dirty="0" err="1">
                <a:solidFill>
                  <a:schemeClr val="tx1">
                    <a:lumMod val="85000"/>
                    <a:lumOff val="15000"/>
                  </a:schemeClr>
                </a:solidFill>
                <a:cs typeface="+mn-ea"/>
                <a:sym typeface="+mn-lt"/>
              </a:rPr>
              <a:t>RoBERTa</a:t>
            </a:r>
            <a:r>
              <a:rPr lang="en-US" altLang="zh-CN" sz="2000" dirty="0">
                <a:solidFill>
                  <a:schemeClr val="tx1">
                    <a:lumMod val="85000"/>
                    <a:lumOff val="15000"/>
                  </a:schemeClr>
                </a:solidFill>
                <a:cs typeface="+mn-ea"/>
                <a:sym typeface="+mn-lt"/>
              </a:rPr>
              <a:t>, TAPT</a:t>
            </a:r>
            <a:r>
              <a:rPr lang="zh-CN" altLang="en-US" sz="2000" dirty="0">
                <a:solidFill>
                  <a:schemeClr val="tx1">
                    <a:lumMod val="85000"/>
                    <a:lumOff val="15000"/>
                  </a:schemeClr>
                </a:solidFill>
                <a:cs typeface="+mn-ea"/>
                <a:sym typeface="+mn-lt"/>
              </a:rPr>
              <a:t>在每个任务上都有提升。</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在</a:t>
            </a:r>
            <a:r>
              <a:rPr lang="en-US" altLang="zh-CN" sz="2000" dirty="0">
                <a:solidFill>
                  <a:schemeClr val="tx1">
                    <a:lumMod val="85000"/>
                    <a:lumOff val="15000"/>
                  </a:schemeClr>
                </a:solidFill>
                <a:cs typeface="+mn-ea"/>
                <a:sym typeface="+mn-lt"/>
              </a:rPr>
              <a:t>RCT</a:t>
            </a:r>
            <a:r>
              <a:rPr lang="zh-CN" altLang="en-US" sz="2000" dirty="0">
                <a:solidFill>
                  <a:schemeClr val="tx1">
                    <a:lumMod val="85000"/>
                    <a:lumOff val="15000"/>
                  </a:schemeClr>
                </a:solidFill>
                <a:cs typeface="+mn-ea"/>
                <a:sym typeface="+mn-lt"/>
              </a:rPr>
              <a:t>，</a:t>
            </a:r>
            <a:r>
              <a:rPr lang="en-US" altLang="zh-CN" sz="2000" dirty="0" err="1">
                <a:solidFill>
                  <a:schemeClr val="tx1">
                    <a:lumMod val="85000"/>
                    <a:lumOff val="15000"/>
                  </a:schemeClr>
                </a:solidFill>
                <a:cs typeface="+mn-ea"/>
                <a:sym typeface="+mn-lt"/>
              </a:rPr>
              <a:t>HyperPartisan</a:t>
            </a:r>
            <a:r>
              <a:rPr lang="zh-CN" altLang="en-US" sz="2000" dirty="0">
                <a:solidFill>
                  <a:schemeClr val="tx1">
                    <a:lumMod val="85000"/>
                    <a:lumOff val="15000"/>
                  </a:schemeClr>
                </a:solidFill>
                <a:cs typeface="+mn-ea"/>
                <a:sym typeface="+mn-lt"/>
              </a:rPr>
              <a:t>，</a:t>
            </a:r>
            <a:r>
              <a:rPr lang="en-US" altLang="zh-CN" sz="2000" dirty="0" err="1">
                <a:solidFill>
                  <a:schemeClr val="tx1">
                    <a:lumMod val="85000"/>
                    <a:lumOff val="15000"/>
                  </a:schemeClr>
                </a:solidFill>
                <a:cs typeface="+mn-ea"/>
                <a:sym typeface="+mn-lt"/>
              </a:rPr>
              <a:t>AGNews</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Helpfulness</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IMDB</a:t>
            </a:r>
            <a:r>
              <a:rPr lang="zh-CN" altLang="en-US" sz="2000" dirty="0">
                <a:solidFill>
                  <a:schemeClr val="tx1">
                    <a:lumMod val="85000"/>
                    <a:lumOff val="15000"/>
                  </a:schemeClr>
                </a:solidFill>
                <a:cs typeface="+mn-ea"/>
                <a:sym typeface="+mn-lt"/>
              </a:rPr>
              <a:t>上其结果更是超过了</a:t>
            </a:r>
            <a:r>
              <a:rPr lang="en-US" altLang="zh-CN" sz="2000" dirty="0">
                <a:solidFill>
                  <a:schemeClr val="tx1">
                    <a:lumMod val="85000"/>
                    <a:lumOff val="15000"/>
                  </a:schemeClr>
                </a:solidFill>
                <a:cs typeface="+mn-ea"/>
                <a:sym typeface="+mn-lt"/>
              </a:rPr>
              <a:t>DAPT</a:t>
            </a:r>
            <a:r>
              <a:rPr lang="zh-CN" altLang="en-US" sz="2000" dirty="0">
                <a:solidFill>
                  <a:schemeClr val="tx1">
                    <a:lumMod val="85000"/>
                    <a:lumOff val="15000"/>
                  </a:schemeClr>
                </a:solidFill>
                <a:cs typeface="+mn-ea"/>
                <a:sym typeface="+mn-lt"/>
              </a:rPr>
              <a:t>，使用较小的数据集，却得到了较优的结果。</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在所有任务上，</a:t>
            </a:r>
            <a:r>
              <a:rPr lang="en-US" altLang="zh-CN" sz="2000" dirty="0">
                <a:solidFill>
                  <a:schemeClr val="tx1">
                    <a:lumMod val="85000"/>
                    <a:lumOff val="15000"/>
                  </a:schemeClr>
                </a:solidFill>
                <a:cs typeface="+mn-ea"/>
                <a:sym typeface="+mn-lt"/>
              </a:rPr>
              <a:t>Transfer-TAPT</a:t>
            </a:r>
            <a:r>
              <a:rPr lang="zh-CN" altLang="en-US" sz="2000" dirty="0">
                <a:solidFill>
                  <a:schemeClr val="tx1">
                    <a:lumMod val="85000"/>
                    <a:lumOff val="15000"/>
                  </a:schemeClr>
                </a:solidFill>
                <a:cs typeface="+mn-ea"/>
                <a:sym typeface="+mn-lt"/>
              </a:rPr>
              <a:t>相比于</a:t>
            </a:r>
            <a:r>
              <a:rPr lang="en-US" altLang="zh-CN" sz="2000" dirty="0">
                <a:solidFill>
                  <a:schemeClr val="tx1">
                    <a:lumMod val="85000"/>
                    <a:lumOff val="15000"/>
                  </a:schemeClr>
                </a:solidFill>
                <a:cs typeface="+mn-ea"/>
                <a:sym typeface="+mn-lt"/>
              </a:rPr>
              <a:t>TAPT</a:t>
            </a:r>
            <a:r>
              <a:rPr lang="zh-CN" altLang="en-US" sz="2000" dirty="0">
                <a:solidFill>
                  <a:schemeClr val="tx1">
                    <a:lumMod val="85000"/>
                    <a:lumOff val="15000"/>
                  </a:schemeClr>
                </a:solidFill>
                <a:cs typeface="+mn-ea"/>
                <a:sym typeface="+mn-lt"/>
              </a:rPr>
              <a:t>结果都有所下降，这说明了即使在同一个领域内，不同的任务数据分布可能还是不同的</a:t>
            </a:r>
            <a:endParaRPr lang="en-US" altLang="zh-CN" sz="2000" dirty="0">
              <a:solidFill>
                <a:schemeClr val="tx1">
                  <a:lumMod val="85000"/>
                  <a:lumOff val="15000"/>
                </a:schemeClr>
              </a:solidFill>
              <a:cs typeface="+mn-ea"/>
              <a:sym typeface="+mn-lt"/>
            </a:endParaRPr>
          </a:p>
        </p:txBody>
      </p:sp>
      <p:pic>
        <p:nvPicPr>
          <p:cNvPr id="6146" name="Picture 2" descr="https://img-blog.csdnimg.cn/20201012201943371.png?x-oss-process=image/watermark,type_ZmFuZ3poZW5naGVpdGk,shadow_10,text_aHR0cHM6Ly9ibG9nLmNzZG4ubmV0L1NpbW9uU21pbGU=,size_16,color_FFFFFF,t_70">
            <a:extLst>
              <a:ext uri="{FF2B5EF4-FFF2-40B4-BE49-F238E27FC236}">
                <a16:creationId xmlns:a16="http://schemas.microsoft.com/office/drawing/2014/main" id="{532C2AAF-8BBF-4397-848B-4693C99C9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70" y="1169554"/>
            <a:ext cx="62769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img.cn/20201012203520683.png">
            <a:extLst>
              <a:ext uri="{FF2B5EF4-FFF2-40B4-BE49-F238E27FC236}">
                <a16:creationId xmlns:a16="http://schemas.microsoft.com/office/drawing/2014/main" id="{6F903C67-5D7D-4F1E-9F13-8753C688D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207"/>
          <a:stretch/>
        </p:blipFill>
        <p:spPr bwMode="auto">
          <a:xfrm>
            <a:off x="1110554" y="4226022"/>
            <a:ext cx="4663882" cy="229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5749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2154436"/>
          </a:xfrm>
          <a:prstGeom prst="rect">
            <a:avLst/>
          </a:prstGeom>
          <a:noFill/>
        </p:spPr>
        <p:txBody>
          <a:bodyPr wrap="square" rtlCol="0">
            <a:spAutoFit/>
          </a:bodyPr>
          <a:lstStyle/>
          <a:p>
            <a:pPr algn="ctr"/>
            <a:r>
              <a:rPr lang="en-US" altLang="zh-CN" sz="4000" dirty="0"/>
              <a:t>Train No Evil: Selective Masking for Task-Guided Pre-Training</a:t>
            </a:r>
          </a:p>
          <a:p>
            <a:pPr algn="ctr"/>
            <a:endParaRPr lang="en-US" altLang="zh-CN" dirty="0"/>
          </a:p>
          <a:p>
            <a:pPr algn="ctr"/>
            <a:r>
              <a:rPr lang="en-US" altLang="zh-CN" dirty="0"/>
              <a:t>2020 EMNLP</a:t>
            </a:r>
          </a:p>
          <a:p>
            <a:pPr algn="ctr"/>
            <a:r>
              <a:rPr lang="en-US" altLang="zh-CN" dirty="0" err="1"/>
              <a:t>Yuxian</a:t>
            </a:r>
            <a:r>
              <a:rPr lang="en-US" altLang="zh-CN" dirty="0"/>
              <a:t> Gu; </a:t>
            </a:r>
            <a:r>
              <a:rPr lang="en-US" altLang="zh-CN" dirty="0" err="1"/>
              <a:t>Zhengyan</a:t>
            </a:r>
            <a:r>
              <a:rPr lang="en-US" altLang="zh-CN" dirty="0"/>
              <a:t> Zhang; </a:t>
            </a:r>
            <a:r>
              <a:rPr lang="en-US" altLang="zh-CN" dirty="0" err="1"/>
              <a:t>Xiaozhi</a:t>
            </a:r>
            <a:r>
              <a:rPr lang="en-US" altLang="zh-CN" dirty="0"/>
              <a:t> Wang; </a:t>
            </a:r>
            <a:r>
              <a:rPr lang="en-US" altLang="zh-CN" dirty="0" err="1"/>
              <a:t>Zhiyuan</a:t>
            </a:r>
            <a:r>
              <a:rPr lang="en-US" altLang="zh-CN" dirty="0"/>
              <a:t> Liu; </a:t>
            </a:r>
            <a:r>
              <a:rPr lang="en-US" altLang="zh-CN" dirty="0" err="1"/>
              <a:t>Maosong</a:t>
            </a:r>
            <a:r>
              <a:rPr lang="en-US" altLang="zh-CN" dirty="0"/>
              <a:t> Sun</a:t>
            </a:r>
            <a:endParaRPr lang="zh-CN" altLang="en-US" dirty="0">
              <a:cs typeface="+mn-ea"/>
              <a:sym typeface="+mn-lt"/>
            </a:endParaRPr>
          </a:p>
        </p:txBody>
      </p:sp>
    </p:spTree>
    <p:extLst>
      <p:ext uri="{BB962C8B-B14F-4D97-AF65-F5344CB8AC3E}">
        <p14:creationId xmlns:p14="http://schemas.microsoft.com/office/powerpoint/2010/main" val="255403011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背景介绍</a:t>
            </a:r>
          </a:p>
        </p:txBody>
      </p:sp>
      <p:sp>
        <p:nvSpPr>
          <p:cNvPr id="6" name="文本框 5">
            <a:extLst>
              <a:ext uri="{FF2B5EF4-FFF2-40B4-BE49-F238E27FC236}">
                <a16:creationId xmlns:a16="http://schemas.microsoft.com/office/drawing/2014/main" id="{41B96ADB-5373-4655-AD4D-A6A52F493608}"/>
              </a:ext>
            </a:extLst>
          </p:cNvPr>
          <p:cNvSpPr txBox="1"/>
          <p:nvPr/>
        </p:nvSpPr>
        <p:spPr>
          <a:xfrm>
            <a:off x="6823587" y="1276387"/>
            <a:ext cx="5132439" cy="405444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通用预训练（</a:t>
            </a:r>
            <a:r>
              <a:rPr lang="en-US" altLang="zh-CN" sz="2000" dirty="0" err="1">
                <a:solidFill>
                  <a:schemeClr val="tx1">
                    <a:lumMod val="85000"/>
                    <a:lumOff val="15000"/>
                  </a:schemeClr>
                </a:solidFill>
                <a:cs typeface="+mn-ea"/>
                <a:sym typeface="+mn-lt"/>
              </a:rPr>
              <a:t>GenePT</a:t>
            </a:r>
            <a:r>
              <a:rPr lang="zh-CN" altLang="en-US" sz="2000" dirty="0">
                <a:solidFill>
                  <a:schemeClr val="tx1">
                    <a:lumMod val="85000"/>
                    <a:lumOff val="15000"/>
                  </a:schemeClr>
                </a:solidFill>
                <a:cs typeface="+mn-ea"/>
                <a:sym typeface="+mn-lt"/>
              </a:rPr>
              <a:t>）：即传统的第一阶段，大规模无监督通用泛化数据和随机</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预训练</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任务主导预训练（</a:t>
            </a:r>
            <a:r>
              <a:rPr lang="en-US" altLang="zh-CN" sz="2000" dirty="0" err="1">
                <a:solidFill>
                  <a:schemeClr val="tx1">
                    <a:lumMod val="85000"/>
                    <a:lumOff val="15000"/>
                  </a:schemeClr>
                </a:solidFill>
                <a:cs typeface="+mn-ea"/>
                <a:sym typeface="+mn-lt"/>
              </a:rPr>
              <a:t>TaskPT</a:t>
            </a:r>
            <a:r>
              <a:rPr lang="zh-CN" altLang="en-US" sz="2000" dirty="0">
                <a:solidFill>
                  <a:schemeClr val="tx1">
                    <a:lumMod val="85000"/>
                    <a:lumOff val="15000"/>
                  </a:schemeClr>
                </a:solidFill>
                <a:cs typeface="+mn-ea"/>
                <a:sym typeface="+mn-lt"/>
              </a:rPr>
              <a:t>）：这一阶段的目的是加入任务和领域相关信息，使用</a:t>
            </a:r>
            <a:r>
              <a:rPr lang="en-US" altLang="zh-CN" sz="2000" dirty="0">
                <a:solidFill>
                  <a:schemeClr val="tx1">
                    <a:lumMod val="85000"/>
                    <a:lumOff val="15000"/>
                  </a:schemeClr>
                </a:solidFill>
                <a:cs typeface="+mn-ea"/>
                <a:sym typeface="+mn-lt"/>
              </a:rPr>
              <a:t>mid-scale </a:t>
            </a:r>
            <a:r>
              <a:rPr lang="zh-CN" altLang="en-US" sz="2000" dirty="0">
                <a:solidFill>
                  <a:schemeClr val="tx1">
                    <a:lumMod val="85000"/>
                    <a:lumOff val="15000"/>
                  </a:schemeClr>
                </a:solidFill>
                <a:cs typeface="+mn-ea"/>
                <a:sym typeface="+mn-lt"/>
              </a:rPr>
              <a:t>领域相关的无监督数据</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微调阶段（</a:t>
            </a:r>
            <a:r>
              <a:rPr lang="en-US" altLang="zh-CN" sz="2000" dirty="0">
                <a:solidFill>
                  <a:schemeClr val="tx1">
                    <a:lumMod val="85000"/>
                    <a:lumOff val="15000"/>
                  </a:schemeClr>
                </a:solidFill>
                <a:cs typeface="+mn-ea"/>
                <a:sym typeface="+mn-lt"/>
              </a:rPr>
              <a:t>Fine-</a:t>
            </a:r>
            <a:r>
              <a:rPr lang="en-US" altLang="zh-CN" sz="2000" dirty="0" err="1">
                <a:solidFill>
                  <a:schemeClr val="tx1">
                    <a:lumMod val="85000"/>
                    <a:lumOff val="15000"/>
                  </a:schemeClr>
                </a:solidFill>
                <a:cs typeface="+mn-ea"/>
                <a:sym typeface="+mn-lt"/>
              </a:rPr>
              <a:t>tuneing</a:t>
            </a:r>
            <a:r>
              <a:rPr lang="zh-CN" altLang="en-US" sz="2000" dirty="0">
                <a:solidFill>
                  <a:schemeClr val="tx1">
                    <a:lumMod val="85000"/>
                    <a:lumOff val="15000"/>
                  </a:schemeClr>
                </a:solidFill>
                <a:cs typeface="+mn-ea"/>
                <a:sym typeface="+mn-lt"/>
              </a:rPr>
              <a:t>）：适应下游任务</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如何加入任务以及领域信息？</a:t>
            </a:r>
            <a:endParaRPr lang="en-US" altLang="zh-CN" sz="2000" dirty="0">
              <a:solidFill>
                <a:schemeClr val="tx1">
                  <a:lumMod val="85000"/>
                  <a:lumOff val="15000"/>
                </a:schemeClr>
              </a:solidFill>
              <a:cs typeface="+mn-ea"/>
              <a:sym typeface="+mn-lt"/>
            </a:endParaRPr>
          </a:p>
        </p:txBody>
      </p:sp>
      <p:pic>
        <p:nvPicPr>
          <p:cNvPr id="8194" name="Picture 2" descr="https://imgconvert.csdnimg.cn/aHR0cHM6Ly9tbWJpei5xcGljLmNuL21tYml6X3BuZy9ESGlidVVmcFp2UWVOZTRibndBaHVvSWdXd3ZQSnpoQms3MVlPc1p4MUtTcFhCRDk0RWlhanRySjJpY1lhUXZnUWFKWWRjQlh3MGdISFI4aWJlemR1anRnZ3cvNjQw?x-oss-process=image/format,png">
            <a:extLst>
              <a:ext uri="{FF2B5EF4-FFF2-40B4-BE49-F238E27FC236}">
                <a16:creationId xmlns:a16="http://schemas.microsoft.com/office/drawing/2014/main" id="{84871B24-3805-4D2E-95F2-52ACD70DE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32" y="1154025"/>
            <a:ext cx="6508955" cy="454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81147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sp>
        <p:nvSpPr>
          <p:cNvPr id="6" name="文本框 5">
            <a:extLst>
              <a:ext uri="{FF2B5EF4-FFF2-40B4-BE49-F238E27FC236}">
                <a16:creationId xmlns:a16="http://schemas.microsoft.com/office/drawing/2014/main" id="{41B96ADB-5373-4655-AD4D-A6A52F493608}"/>
              </a:ext>
            </a:extLst>
          </p:cNvPr>
          <p:cNvSpPr txBox="1"/>
          <p:nvPr/>
        </p:nvSpPr>
        <p:spPr>
          <a:xfrm>
            <a:off x="963560" y="1286220"/>
            <a:ext cx="9173498" cy="365433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在文本中，</a:t>
            </a:r>
            <a:r>
              <a:rPr lang="zh-CN" altLang="en-US" sz="2000" b="1" dirty="0">
                <a:solidFill>
                  <a:schemeClr val="tx1">
                    <a:lumMod val="85000"/>
                    <a:lumOff val="15000"/>
                  </a:schemeClr>
                </a:solidFill>
                <a:cs typeface="+mn-ea"/>
                <a:sym typeface="+mn-lt"/>
              </a:rPr>
              <a:t>不同的词对不同任务的贡献是不一样的</a:t>
            </a:r>
            <a:r>
              <a:rPr lang="zh-CN" altLang="en-US" sz="2000" dirty="0">
                <a:solidFill>
                  <a:schemeClr val="tx1">
                    <a:lumMod val="85000"/>
                    <a:lumOff val="15000"/>
                  </a:schemeClr>
                </a:solidFill>
                <a:cs typeface="+mn-ea"/>
                <a:sym typeface="+mn-lt"/>
              </a:rPr>
              <a:t>，而这些词通常不同。</a:t>
            </a:r>
            <a:endParaRPr lang="en-US" altLang="zh-CN" sz="2000" dirty="0">
              <a:solidFill>
                <a:schemeClr val="tx1">
                  <a:lumMod val="85000"/>
                  <a:lumOff val="15000"/>
                </a:schemeClr>
              </a:solidFill>
              <a:cs typeface="+mn-ea"/>
              <a:sym typeface="+mn-lt"/>
            </a:endParaRPr>
          </a:p>
          <a:p>
            <a:pPr marL="800100" lvl="1" indent="-342900">
              <a:lnSpc>
                <a:spcPct val="130000"/>
              </a:lnSpc>
              <a:buFont typeface="Arial" panose="020B0604020202020204" pitchFamily="34" charset="0"/>
              <a:buChar char="•"/>
            </a:pPr>
            <a:r>
              <a:rPr lang="en-US" altLang="zh-CN" sz="2000" dirty="0">
                <a:solidFill>
                  <a:schemeClr val="tx1">
                    <a:lumMod val="85000"/>
                    <a:lumOff val="15000"/>
                  </a:schemeClr>
                </a:solidFill>
                <a:cs typeface="+mn-ea"/>
                <a:sym typeface="+mn-lt"/>
              </a:rPr>
              <a:t>like</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hate</a:t>
            </a:r>
            <a:r>
              <a:rPr lang="zh-CN" altLang="en-US" sz="2000" dirty="0">
                <a:solidFill>
                  <a:schemeClr val="tx1">
                    <a:lumMod val="85000"/>
                    <a:lumOff val="15000"/>
                  </a:schemeClr>
                </a:solidFill>
                <a:cs typeface="+mn-ea"/>
                <a:sym typeface="+mn-lt"/>
              </a:rPr>
              <a:t>之类的词对情感分类任务比较关键</a:t>
            </a:r>
            <a:endParaRPr lang="en-US" altLang="zh-CN" sz="2000" dirty="0">
              <a:solidFill>
                <a:schemeClr val="tx1">
                  <a:lumMod val="85000"/>
                  <a:lumOff val="15000"/>
                </a:schemeClr>
              </a:solidFill>
              <a:cs typeface="+mn-ea"/>
              <a:sym typeface="+mn-lt"/>
            </a:endParaRPr>
          </a:p>
          <a:p>
            <a:pPr marL="800100" lvl="1"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关系抽取任务中，谓语和动词相对而言会更重要</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于是，在预训练的随机</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那一步，我们就可以</a:t>
            </a:r>
            <a:r>
              <a:rPr lang="zh-CN" altLang="en-US" sz="2000" b="1" dirty="0">
                <a:solidFill>
                  <a:schemeClr val="tx1">
                    <a:lumMod val="85000"/>
                    <a:lumOff val="15000"/>
                  </a:schemeClr>
                </a:solidFill>
                <a:cs typeface="+mn-ea"/>
                <a:sym typeface="+mn-lt"/>
              </a:rPr>
              <a:t>选择</a:t>
            </a:r>
            <a:r>
              <a:rPr lang="en-US" altLang="zh-CN" sz="2000" b="1" dirty="0">
                <a:solidFill>
                  <a:schemeClr val="tx1">
                    <a:lumMod val="85000"/>
                    <a:lumOff val="15000"/>
                  </a:schemeClr>
                </a:solidFill>
                <a:cs typeface="+mn-ea"/>
                <a:sym typeface="+mn-lt"/>
              </a:rPr>
              <a:t>mask</a:t>
            </a:r>
            <a:r>
              <a:rPr lang="zh-CN" altLang="en-US" sz="2000" b="1" dirty="0">
                <a:solidFill>
                  <a:schemeClr val="tx1">
                    <a:lumMod val="85000"/>
                    <a:lumOff val="15000"/>
                  </a:schemeClr>
                </a:solidFill>
                <a:cs typeface="+mn-ea"/>
                <a:sym typeface="+mn-lt"/>
              </a:rPr>
              <a:t>这些任务相关的词（</a:t>
            </a:r>
            <a:r>
              <a:rPr lang="en-US" altLang="zh-CN" sz="2000" b="1" dirty="0">
                <a:solidFill>
                  <a:schemeClr val="tx1">
                    <a:lumMod val="85000"/>
                    <a:lumOff val="15000"/>
                  </a:schemeClr>
                </a:solidFill>
                <a:cs typeface="+mn-ea"/>
                <a:sym typeface="+mn-lt"/>
              </a:rPr>
              <a:t>Selective Masking</a:t>
            </a:r>
            <a:r>
              <a:rPr lang="zh-CN" altLang="en-US" sz="2000" b="1"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，使得模型学习到任务信息。</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如何判断哪些词是重要的？</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利用一个辅助序列，开始时辅助序列为空，逐步添加每个词到序列中</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计算特定于任务的分数，如果分数低于阈值，就认为该词是重要的并移出序列</a:t>
            </a:r>
            <a:endParaRPr lang="en-US" altLang="zh-CN" sz="20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85831D51-D306-40F6-B119-5B2CE7688DF0}"/>
              </a:ext>
            </a:extLst>
          </p:cNvPr>
          <p:cNvPicPr>
            <a:picLocks noChangeAspect="1"/>
          </p:cNvPicPr>
          <p:nvPr/>
        </p:nvPicPr>
        <p:blipFill>
          <a:blip r:embed="rId3"/>
          <a:stretch>
            <a:fillRect/>
          </a:stretch>
        </p:blipFill>
        <p:spPr>
          <a:xfrm>
            <a:off x="1817169" y="5571780"/>
            <a:ext cx="8085714" cy="780952"/>
          </a:xfrm>
          <a:prstGeom prst="rect">
            <a:avLst/>
          </a:prstGeom>
        </p:spPr>
      </p:pic>
    </p:spTree>
    <p:extLst>
      <p:ext uri="{BB962C8B-B14F-4D97-AF65-F5344CB8AC3E}">
        <p14:creationId xmlns:p14="http://schemas.microsoft.com/office/powerpoint/2010/main" val="9685601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实验结果</a:t>
            </a:r>
          </a:p>
        </p:txBody>
      </p:sp>
      <p:sp>
        <p:nvSpPr>
          <p:cNvPr id="6" name="文本框 5">
            <a:extLst>
              <a:ext uri="{FF2B5EF4-FFF2-40B4-BE49-F238E27FC236}">
                <a16:creationId xmlns:a16="http://schemas.microsoft.com/office/drawing/2014/main" id="{41B96ADB-5373-4655-AD4D-A6A52F493608}"/>
              </a:ext>
            </a:extLst>
          </p:cNvPr>
          <p:cNvSpPr txBox="1"/>
          <p:nvPr/>
        </p:nvSpPr>
        <p:spPr>
          <a:xfrm>
            <a:off x="963560" y="1286220"/>
            <a:ext cx="9173498" cy="125367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基于上述的方法，需要首先标注一部分数据</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然后，微调一个预训练模型，来判断句子中的</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是否为重要词</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根据判断结果，</a:t>
            </a:r>
            <a:r>
              <a:rPr lang="en-US" altLang="zh-CN" sz="2000" dirty="0">
                <a:solidFill>
                  <a:schemeClr val="tx1">
                    <a:lumMod val="85000"/>
                    <a:lumOff val="15000"/>
                  </a:schemeClr>
                </a:solidFill>
                <a:cs typeface="+mn-ea"/>
                <a:sym typeface="+mn-lt"/>
              </a:rPr>
              <a:t>mask</a:t>
            </a:r>
            <a:r>
              <a:rPr lang="zh-CN" altLang="en-US" sz="2000" dirty="0">
                <a:solidFill>
                  <a:schemeClr val="tx1">
                    <a:lumMod val="85000"/>
                    <a:lumOff val="15000"/>
                  </a:schemeClr>
                </a:solidFill>
                <a:cs typeface="+mn-ea"/>
                <a:sym typeface="+mn-lt"/>
              </a:rPr>
              <a:t>重要</a:t>
            </a:r>
            <a:r>
              <a:rPr lang="en-US" altLang="zh-CN" sz="2000" dirty="0">
                <a:solidFill>
                  <a:schemeClr val="tx1">
                    <a:lumMod val="85000"/>
                    <a:lumOff val="15000"/>
                  </a:schemeClr>
                </a:solidFill>
                <a:cs typeface="+mn-ea"/>
                <a:sym typeface="+mn-lt"/>
              </a:rPr>
              <a:t>token</a:t>
            </a:r>
          </a:p>
        </p:txBody>
      </p:sp>
      <p:pic>
        <p:nvPicPr>
          <p:cNvPr id="2" name="图片 1">
            <a:extLst>
              <a:ext uri="{FF2B5EF4-FFF2-40B4-BE49-F238E27FC236}">
                <a16:creationId xmlns:a16="http://schemas.microsoft.com/office/drawing/2014/main" id="{EDB16946-08F8-4324-8469-6C91E645064D}"/>
              </a:ext>
            </a:extLst>
          </p:cNvPr>
          <p:cNvPicPr>
            <a:picLocks noChangeAspect="1"/>
          </p:cNvPicPr>
          <p:nvPr/>
        </p:nvPicPr>
        <p:blipFill rotWithShape="1">
          <a:blip r:embed="rId3"/>
          <a:srcRect r="49068"/>
          <a:stretch/>
        </p:blipFill>
        <p:spPr>
          <a:xfrm>
            <a:off x="1274166" y="2539897"/>
            <a:ext cx="3602634" cy="3824386"/>
          </a:xfrm>
          <a:prstGeom prst="rect">
            <a:avLst/>
          </a:prstGeom>
        </p:spPr>
      </p:pic>
      <p:pic>
        <p:nvPicPr>
          <p:cNvPr id="4" name="图片 3">
            <a:extLst>
              <a:ext uri="{FF2B5EF4-FFF2-40B4-BE49-F238E27FC236}">
                <a16:creationId xmlns:a16="http://schemas.microsoft.com/office/drawing/2014/main" id="{A364183C-D0D8-4AA7-A95B-E1D1C4D0E582}"/>
              </a:ext>
            </a:extLst>
          </p:cNvPr>
          <p:cNvPicPr>
            <a:picLocks noChangeAspect="1"/>
          </p:cNvPicPr>
          <p:nvPr/>
        </p:nvPicPr>
        <p:blipFill>
          <a:blip r:embed="rId4"/>
          <a:stretch>
            <a:fillRect/>
          </a:stretch>
        </p:blipFill>
        <p:spPr>
          <a:xfrm>
            <a:off x="5692694" y="2389532"/>
            <a:ext cx="5638095" cy="3857143"/>
          </a:xfrm>
          <a:prstGeom prst="rect">
            <a:avLst/>
          </a:prstGeom>
        </p:spPr>
      </p:pic>
    </p:spTree>
    <p:extLst>
      <p:ext uri="{BB962C8B-B14F-4D97-AF65-F5344CB8AC3E}">
        <p14:creationId xmlns:p14="http://schemas.microsoft.com/office/powerpoint/2010/main" val="35888887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2154436"/>
          </a:xfrm>
          <a:prstGeom prst="rect">
            <a:avLst/>
          </a:prstGeom>
          <a:noFill/>
        </p:spPr>
        <p:txBody>
          <a:bodyPr wrap="square" rtlCol="0">
            <a:spAutoFit/>
          </a:bodyPr>
          <a:lstStyle/>
          <a:p>
            <a:pPr algn="ctr"/>
            <a:r>
              <a:rPr lang="en-US" altLang="zh-CN" sz="4000" dirty="0"/>
              <a:t>A BERT-based Dual Embedding Model for Chinese Idiom Prediction</a:t>
            </a:r>
          </a:p>
          <a:p>
            <a:pPr algn="ctr"/>
            <a:endParaRPr lang="en-US" altLang="zh-CN" dirty="0"/>
          </a:p>
          <a:p>
            <a:pPr algn="ctr"/>
            <a:r>
              <a:rPr lang="en-US" altLang="zh-CN" dirty="0"/>
              <a:t>2020 COLING</a:t>
            </a:r>
          </a:p>
          <a:p>
            <a:pPr algn="ctr"/>
            <a:r>
              <a:rPr lang="en-US" altLang="zh-CN" dirty="0" err="1"/>
              <a:t>Minghuan</a:t>
            </a:r>
            <a:r>
              <a:rPr lang="en-US" altLang="zh-CN" dirty="0"/>
              <a:t> Tan; Jing Jiang</a:t>
            </a:r>
            <a:endParaRPr lang="zh-CN" altLang="en-US" dirty="0">
              <a:cs typeface="+mn-ea"/>
              <a:sym typeface="+mn-lt"/>
            </a:endParaRPr>
          </a:p>
        </p:txBody>
      </p:sp>
    </p:spTree>
    <p:extLst>
      <p:ext uri="{BB962C8B-B14F-4D97-AF65-F5344CB8AC3E}">
        <p14:creationId xmlns:p14="http://schemas.microsoft.com/office/powerpoint/2010/main" val="394196841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9333" y="1164750"/>
            <a:ext cx="4181696" cy="2133918"/>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企业经营范围</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皮革服装制造；皮箱、包</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袋</a:t>
            </a:r>
            <a:r>
              <a:rPr lang="en-US" altLang="zh-CN" sz="2000" dirty="0">
                <a:solidFill>
                  <a:schemeClr val="tx1">
                    <a:lumMod val="85000"/>
                    <a:lumOff val="15000"/>
                  </a:schemeClr>
                </a:solidFill>
                <a:cs typeface="+mn-ea"/>
                <a:sym typeface="+mn-lt"/>
              </a:rPr>
              <a:t>)</a:t>
            </a:r>
            <a:r>
              <a:rPr lang="zh-CN" altLang="en-US" sz="2000" dirty="0">
                <a:solidFill>
                  <a:schemeClr val="tx1">
                    <a:lumMod val="85000"/>
                    <a:lumOff val="15000"/>
                  </a:schemeClr>
                </a:solidFill>
                <a:cs typeface="+mn-ea"/>
                <a:sym typeface="+mn-lt"/>
              </a:rPr>
              <a:t>制造；皮手套及皮装饰制品制造；其他皮革制品制造；纺织面料鞋制造；皮鞋制造；</a:t>
            </a:r>
            <a:endParaRPr lang="en-US" altLang="zh-CN" sz="2000" dirty="0">
              <a:solidFill>
                <a:schemeClr val="tx1">
                  <a:lumMod val="85000"/>
                  <a:lumOff val="15000"/>
                </a:schemeClr>
              </a:solidFill>
              <a:cs typeface="+mn-ea"/>
              <a:sym typeface="+mn-lt"/>
            </a:endParaRPr>
          </a:p>
        </p:txBody>
      </p:sp>
      <p:sp>
        <p:nvSpPr>
          <p:cNvPr id="7" name="文本框 48"/>
          <p:cNvSpPr txBox="1">
            <a:spLocks noChangeArrowheads="1"/>
          </p:cNvSpPr>
          <p:nvPr/>
        </p:nvSpPr>
        <p:spPr bwMode="auto">
          <a:xfrm>
            <a:off x="192618" y="339417"/>
            <a:ext cx="32486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hangingPunct="1"/>
            <a:r>
              <a:rPr lang="zh-CN" altLang="en-US" sz="3200" dirty="0">
                <a:latin typeface="+mn-lt"/>
                <a:ea typeface="+mn-ea"/>
                <a:cs typeface="+mn-ea"/>
                <a:sym typeface="+mn-lt"/>
              </a:rPr>
              <a:t>多标签分类任务</a:t>
            </a:r>
          </a:p>
        </p:txBody>
      </p:sp>
      <p:pic>
        <p:nvPicPr>
          <p:cNvPr id="3" name="图片 2">
            <a:extLst>
              <a:ext uri="{FF2B5EF4-FFF2-40B4-BE49-F238E27FC236}">
                <a16:creationId xmlns:a16="http://schemas.microsoft.com/office/drawing/2014/main" id="{149808E8-194E-41A9-96E2-98F453E9DA93}"/>
              </a:ext>
            </a:extLst>
          </p:cNvPr>
          <p:cNvPicPr>
            <a:picLocks noChangeAspect="1"/>
          </p:cNvPicPr>
          <p:nvPr/>
        </p:nvPicPr>
        <p:blipFill>
          <a:blip r:embed="rId3"/>
          <a:stretch>
            <a:fillRect/>
          </a:stretch>
        </p:blipFill>
        <p:spPr>
          <a:xfrm>
            <a:off x="5258432" y="570249"/>
            <a:ext cx="6788357" cy="3322920"/>
          </a:xfrm>
          <a:prstGeom prst="rect">
            <a:avLst/>
          </a:prstGeom>
          <a:ln>
            <a:solidFill>
              <a:schemeClr val="tx1"/>
            </a:solidFill>
          </a:ln>
        </p:spPr>
      </p:pic>
      <p:pic>
        <p:nvPicPr>
          <p:cNvPr id="8" name="图片 7">
            <a:extLst>
              <a:ext uri="{FF2B5EF4-FFF2-40B4-BE49-F238E27FC236}">
                <a16:creationId xmlns:a16="http://schemas.microsoft.com/office/drawing/2014/main" id="{3D214BF9-58FE-44D8-B11A-6C25C7871D8B}"/>
              </a:ext>
            </a:extLst>
          </p:cNvPr>
          <p:cNvPicPr>
            <a:picLocks noChangeAspect="1"/>
          </p:cNvPicPr>
          <p:nvPr/>
        </p:nvPicPr>
        <p:blipFill>
          <a:blip r:embed="rId4"/>
          <a:stretch>
            <a:fillRect/>
          </a:stretch>
        </p:blipFill>
        <p:spPr>
          <a:xfrm>
            <a:off x="1569373" y="4126994"/>
            <a:ext cx="8625221" cy="2391589"/>
          </a:xfrm>
          <a:prstGeom prst="rect">
            <a:avLst/>
          </a:prstGeom>
          <a:ln>
            <a:solidFill>
              <a:schemeClr val="tx1"/>
            </a:solidFill>
          </a:ln>
        </p:spPr>
      </p:pic>
    </p:spTree>
    <p:extLst>
      <p:ext uri="{BB962C8B-B14F-4D97-AF65-F5344CB8AC3E}">
        <p14:creationId xmlns:p14="http://schemas.microsoft.com/office/powerpoint/2010/main" val="265993888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背景介绍</a:t>
            </a:r>
          </a:p>
        </p:txBody>
      </p:sp>
      <p:pic>
        <p:nvPicPr>
          <p:cNvPr id="3" name="图片 2">
            <a:extLst>
              <a:ext uri="{FF2B5EF4-FFF2-40B4-BE49-F238E27FC236}">
                <a16:creationId xmlns:a16="http://schemas.microsoft.com/office/drawing/2014/main" id="{2C886DAE-6ACB-4CA1-BCED-2D0D9667705B}"/>
              </a:ext>
            </a:extLst>
          </p:cNvPr>
          <p:cNvPicPr>
            <a:picLocks noChangeAspect="1"/>
          </p:cNvPicPr>
          <p:nvPr/>
        </p:nvPicPr>
        <p:blipFill>
          <a:blip r:embed="rId3"/>
          <a:stretch>
            <a:fillRect/>
          </a:stretch>
        </p:blipFill>
        <p:spPr>
          <a:xfrm>
            <a:off x="1970899" y="1101174"/>
            <a:ext cx="8250202" cy="5685210"/>
          </a:xfrm>
          <a:prstGeom prst="rect">
            <a:avLst/>
          </a:prstGeom>
        </p:spPr>
      </p:pic>
    </p:spTree>
    <p:extLst>
      <p:ext uri="{BB962C8B-B14F-4D97-AF65-F5344CB8AC3E}">
        <p14:creationId xmlns:p14="http://schemas.microsoft.com/office/powerpoint/2010/main" val="232351773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sp>
        <p:nvSpPr>
          <p:cNvPr id="4" name="文本框 3">
            <a:extLst>
              <a:ext uri="{FF2B5EF4-FFF2-40B4-BE49-F238E27FC236}">
                <a16:creationId xmlns:a16="http://schemas.microsoft.com/office/drawing/2014/main" id="{340E8502-FE3B-498E-8F3B-03F5EBD69CDA}"/>
              </a:ext>
            </a:extLst>
          </p:cNvPr>
          <p:cNvSpPr txBox="1"/>
          <p:nvPr/>
        </p:nvSpPr>
        <p:spPr>
          <a:xfrm>
            <a:off x="963560" y="1286220"/>
            <a:ext cx="9173498" cy="445455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本文首先提出了</a:t>
            </a:r>
            <a:r>
              <a:rPr lang="en-US" altLang="zh-CN" sz="2000" dirty="0" err="1">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基准模型</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首先是</a:t>
            </a:r>
            <a:r>
              <a:rPr lang="zh-CN" altLang="en-US" sz="2000" dirty="0"/>
              <a:t>将挖空的原文与成语的每个字组成新的</a:t>
            </a:r>
            <a:r>
              <a:rPr lang="en-US" altLang="zh-CN" sz="2000" dirty="0"/>
              <a:t>input</a:t>
            </a:r>
            <a:r>
              <a:rPr lang="zh-CN" altLang="en-US" sz="2000" dirty="0"/>
              <a:t>，输入</a:t>
            </a:r>
            <a:r>
              <a:rPr lang="en-US" altLang="zh-CN" sz="2000" dirty="0" err="1"/>
              <a:t>bert</a:t>
            </a:r>
            <a:r>
              <a:rPr lang="zh-CN" altLang="en-US" sz="2000" dirty="0"/>
              <a:t>，学习原文和每个候选成语每个字的信息</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其次是只输入挖空的原文，获得空缺成语的隐变量，并和候选成语的词嵌入做</a:t>
            </a:r>
            <a:r>
              <a:rPr lang="en-US" altLang="zh-CN" sz="2000" dirty="0" err="1">
                <a:solidFill>
                  <a:schemeClr val="tx1">
                    <a:lumMod val="85000"/>
                    <a:lumOff val="15000"/>
                  </a:schemeClr>
                </a:solidFill>
                <a:cs typeface="+mn-ea"/>
                <a:sym typeface="+mn-lt"/>
              </a:rPr>
              <a:t>softmax</a:t>
            </a:r>
            <a:r>
              <a:rPr lang="zh-CN" altLang="en-US" sz="2000" dirty="0">
                <a:solidFill>
                  <a:schemeClr val="tx1">
                    <a:lumMod val="85000"/>
                    <a:lumOff val="15000"/>
                  </a:schemeClr>
                </a:solidFill>
                <a:cs typeface="+mn-ea"/>
                <a:sym typeface="+mn-lt"/>
              </a:rPr>
              <a:t>，找到概率最大的。</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本文提出的</a:t>
            </a:r>
            <a:r>
              <a:rPr lang="en-US" altLang="zh-CN" sz="2000" dirty="0">
                <a:solidFill>
                  <a:schemeClr val="tx1">
                    <a:lumMod val="85000"/>
                    <a:lumOff val="15000"/>
                  </a:schemeClr>
                </a:solidFill>
                <a:cs typeface="+mn-ea"/>
                <a:sym typeface="+mn-lt"/>
              </a:rPr>
              <a:t>Dual Embedding</a:t>
            </a:r>
            <a:r>
              <a:rPr lang="zh-CN" altLang="en-US" sz="2000" dirty="0">
                <a:solidFill>
                  <a:schemeClr val="tx1">
                    <a:lumMod val="85000"/>
                    <a:lumOff val="15000"/>
                  </a:schemeClr>
                </a:solidFill>
                <a:cs typeface="+mn-ea"/>
                <a:sym typeface="+mn-lt"/>
              </a:rPr>
              <a:t>，表示在后者原有基础上，引入与全文每个词的向量关系，然后将成语的表示分成</a:t>
            </a:r>
            <a:r>
              <a:rPr lang="en-US" altLang="zh-CN" sz="2000" dirty="0">
                <a:solidFill>
                  <a:schemeClr val="tx1">
                    <a:lumMod val="85000"/>
                    <a:lumOff val="15000"/>
                  </a:schemeClr>
                </a:solidFill>
                <a:cs typeface="+mn-ea"/>
                <a:sym typeface="+mn-lt"/>
              </a:rPr>
              <a:t>2</a:t>
            </a:r>
            <a:r>
              <a:rPr lang="zh-CN" altLang="en-US" sz="2000" dirty="0">
                <a:solidFill>
                  <a:schemeClr val="tx1">
                    <a:lumMod val="85000"/>
                    <a:lumOff val="15000"/>
                  </a:schemeClr>
                </a:solidFill>
                <a:cs typeface="+mn-ea"/>
                <a:sym typeface="+mn-lt"/>
              </a:rPr>
              <a:t>个部分，与空的隐向量的是</a:t>
            </a:r>
            <a:r>
              <a:rPr lang="en-US" altLang="zh-CN" sz="2000" dirty="0">
                <a:solidFill>
                  <a:schemeClr val="tx1">
                    <a:lumMod val="85000"/>
                    <a:lumOff val="15000"/>
                  </a:schemeClr>
                </a:solidFill>
                <a:cs typeface="+mn-ea"/>
                <a:sym typeface="+mn-lt"/>
              </a:rPr>
              <a:t>u</a:t>
            </a:r>
            <a:r>
              <a:rPr lang="zh-CN" altLang="en-US" sz="2000" dirty="0">
                <a:solidFill>
                  <a:schemeClr val="tx1">
                    <a:lumMod val="85000"/>
                    <a:lumOff val="15000"/>
                  </a:schemeClr>
                </a:solidFill>
                <a:cs typeface="+mn-ea"/>
                <a:sym typeface="+mn-lt"/>
              </a:rPr>
              <a:t>，与全文每个词的是</a:t>
            </a:r>
            <a:r>
              <a:rPr lang="en-US" altLang="zh-CN" sz="2000" dirty="0">
                <a:solidFill>
                  <a:schemeClr val="tx1">
                    <a:lumMod val="85000"/>
                    <a:lumOff val="15000"/>
                  </a:schemeClr>
                </a:solidFill>
                <a:cs typeface="+mn-ea"/>
                <a:sym typeface="+mn-lt"/>
              </a:rPr>
              <a:t>v</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p:txBody>
      </p:sp>
      <p:pic>
        <p:nvPicPr>
          <p:cNvPr id="2" name="图片 1">
            <a:extLst>
              <a:ext uri="{FF2B5EF4-FFF2-40B4-BE49-F238E27FC236}">
                <a16:creationId xmlns:a16="http://schemas.microsoft.com/office/drawing/2014/main" id="{4FB3FA48-EBEF-4D80-A29F-57780D784F7D}"/>
              </a:ext>
            </a:extLst>
          </p:cNvPr>
          <p:cNvPicPr>
            <a:picLocks noChangeAspect="1"/>
          </p:cNvPicPr>
          <p:nvPr/>
        </p:nvPicPr>
        <p:blipFill>
          <a:blip r:embed="rId3"/>
          <a:stretch>
            <a:fillRect/>
          </a:stretch>
        </p:blipFill>
        <p:spPr>
          <a:xfrm>
            <a:off x="4081714" y="3429000"/>
            <a:ext cx="4028571" cy="828571"/>
          </a:xfrm>
          <a:prstGeom prst="rect">
            <a:avLst/>
          </a:prstGeom>
        </p:spPr>
      </p:pic>
      <p:pic>
        <p:nvPicPr>
          <p:cNvPr id="5" name="图片 4">
            <a:extLst>
              <a:ext uri="{FF2B5EF4-FFF2-40B4-BE49-F238E27FC236}">
                <a16:creationId xmlns:a16="http://schemas.microsoft.com/office/drawing/2014/main" id="{D444867D-F867-410A-98E2-1BE8D7A1C2C3}"/>
              </a:ext>
            </a:extLst>
          </p:cNvPr>
          <p:cNvPicPr>
            <a:picLocks noChangeAspect="1"/>
          </p:cNvPicPr>
          <p:nvPr/>
        </p:nvPicPr>
        <p:blipFill>
          <a:blip r:embed="rId4"/>
          <a:stretch>
            <a:fillRect/>
          </a:stretch>
        </p:blipFill>
        <p:spPr>
          <a:xfrm>
            <a:off x="702690" y="5740773"/>
            <a:ext cx="4847619" cy="904762"/>
          </a:xfrm>
          <a:prstGeom prst="rect">
            <a:avLst/>
          </a:prstGeom>
        </p:spPr>
      </p:pic>
      <p:pic>
        <p:nvPicPr>
          <p:cNvPr id="7" name="图片 6">
            <a:extLst>
              <a:ext uri="{FF2B5EF4-FFF2-40B4-BE49-F238E27FC236}">
                <a16:creationId xmlns:a16="http://schemas.microsoft.com/office/drawing/2014/main" id="{42342500-A6EB-4B33-B2A5-93C5E0E899CA}"/>
              </a:ext>
            </a:extLst>
          </p:cNvPr>
          <p:cNvPicPr>
            <a:picLocks noChangeAspect="1"/>
          </p:cNvPicPr>
          <p:nvPr/>
        </p:nvPicPr>
        <p:blipFill>
          <a:blip r:embed="rId5"/>
          <a:stretch>
            <a:fillRect/>
          </a:stretch>
        </p:blipFill>
        <p:spPr>
          <a:xfrm>
            <a:off x="6095999" y="5740773"/>
            <a:ext cx="4857143" cy="876190"/>
          </a:xfrm>
          <a:prstGeom prst="rect">
            <a:avLst/>
          </a:prstGeom>
        </p:spPr>
      </p:pic>
    </p:spTree>
    <p:extLst>
      <p:ext uri="{BB962C8B-B14F-4D97-AF65-F5344CB8AC3E}">
        <p14:creationId xmlns:p14="http://schemas.microsoft.com/office/powerpoint/2010/main" val="19046069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2383779"/>
            <a:ext cx="12192000" cy="2154436"/>
          </a:xfrm>
          <a:prstGeom prst="rect">
            <a:avLst/>
          </a:prstGeom>
          <a:noFill/>
        </p:spPr>
        <p:txBody>
          <a:bodyPr wrap="square" rtlCol="0">
            <a:spAutoFit/>
          </a:bodyPr>
          <a:lstStyle/>
          <a:p>
            <a:pPr algn="ctr"/>
            <a:r>
              <a:rPr lang="en-US" altLang="zh-CN" sz="4000" dirty="0" err="1"/>
              <a:t>BioBERT</a:t>
            </a:r>
            <a:r>
              <a:rPr lang="en-US" altLang="zh-CN" sz="4000" dirty="0"/>
              <a:t>: a pre-trained biomedical language representation model for biomedical text mining</a:t>
            </a:r>
            <a:endParaRPr lang="en-US" altLang="zh-CN" dirty="0"/>
          </a:p>
          <a:p>
            <a:pPr algn="ctr"/>
            <a:endParaRPr lang="en-US" altLang="zh-CN" dirty="0"/>
          </a:p>
          <a:p>
            <a:pPr algn="ctr"/>
            <a:r>
              <a:rPr lang="en-US" altLang="zh-CN" dirty="0"/>
              <a:t>2020 Bioinformatics</a:t>
            </a:r>
          </a:p>
          <a:p>
            <a:pPr algn="ctr"/>
            <a:r>
              <a:rPr lang="en-US" altLang="zh-CN" dirty="0" err="1"/>
              <a:t>Jinhyuk</a:t>
            </a:r>
            <a:r>
              <a:rPr lang="en-US" altLang="zh-CN" dirty="0"/>
              <a:t> Lee; </a:t>
            </a:r>
            <a:r>
              <a:rPr lang="en-US" altLang="zh-CN" dirty="0" err="1"/>
              <a:t>Wonjin</a:t>
            </a:r>
            <a:r>
              <a:rPr lang="en-US" altLang="zh-CN" dirty="0"/>
              <a:t> Yoon; </a:t>
            </a:r>
            <a:r>
              <a:rPr lang="en-US" altLang="zh-CN" dirty="0" err="1"/>
              <a:t>Sungdong</a:t>
            </a:r>
            <a:r>
              <a:rPr lang="en-US" altLang="zh-CN" dirty="0"/>
              <a:t> Kim; </a:t>
            </a:r>
            <a:r>
              <a:rPr lang="en-US" altLang="zh-CN" dirty="0" err="1"/>
              <a:t>Donghyeon</a:t>
            </a:r>
            <a:r>
              <a:rPr lang="en-US" altLang="zh-CN" dirty="0"/>
              <a:t> Kim; </a:t>
            </a:r>
            <a:r>
              <a:rPr lang="en-US" altLang="zh-CN" dirty="0" err="1"/>
              <a:t>Sunkyu</a:t>
            </a:r>
            <a:r>
              <a:rPr lang="en-US" altLang="zh-CN" dirty="0"/>
              <a:t> Kim; Chan Ho So; </a:t>
            </a:r>
            <a:r>
              <a:rPr lang="en-US" altLang="zh-CN" dirty="0" err="1"/>
              <a:t>Jaewoo</a:t>
            </a:r>
            <a:r>
              <a:rPr lang="en-US" altLang="zh-CN" dirty="0"/>
              <a:t> Kang</a:t>
            </a:r>
            <a:endParaRPr lang="zh-CN" altLang="en-US" dirty="0">
              <a:cs typeface="+mn-ea"/>
              <a:sym typeface="+mn-lt"/>
            </a:endParaRPr>
          </a:p>
        </p:txBody>
      </p:sp>
    </p:spTree>
    <p:extLst>
      <p:ext uri="{BB962C8B-B14F-4D97-AF65-F5344CB8AC3E}">
        <p14:creationId xmlns:p14="http://schemas.microsoft.com/office/powerpoint/2010/main" val="30222110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sp>
        <p:nvSpPr>
          <p:cNvPr id="4" name="文本框 3">
            <a:extLst>
              <a:ext uri="{FF2B5EF4-FFF2-40B4-BE49-F238E27FC236}">
                <a16:creationId xmlns:a16="http://schemas.microsoft.com/office/drawing/2014/main" id="{340E8502-FE3B-498E-8F3B-03F5EBD69CDA}"/>
              </a:ext>
            </a:extLst>
          </p:cNvPr>
          <p:cNvSpPr txBox="1"/>
          <p:nvPr/>
        </p:nvSpPr>
        <p:spPr>
          <a:xfrm>
            <a:off x="963560" y="1286220"/>
            <a:ext cx="9173498" cy="85356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使用</a:t>
            </a:r>
            <a:r>
              <a:rPr lang="en-US" altLang="zh-CN" sz="2000" dirty="0" err="1">
                <a:solidFill>
                  <a:schemeClr val="tx1">
                    <a:lumMod val="85000"/>
                    <a:lumOff val="15000"/>
                  </a:schemeClr>
                </a:solidFill>
                <a:cs typeface="+mn-ea"/>
                <a:sym typeface="+mn-lt"/>
              </a:rPr>
              <a:t>BERTbase</a:t>
            </a:r>
            <a:r>
              <a:rPr lang="zh-CN" altLang="en-US" sz="2000" dirty="0">
                <a:solidFill>
                  <a:schemeClr val="tx1">
                    <a:lumMod val="85000"/>
                    <a:lumOff val="15000"/>
                  </a:schemeClr>
                </a:solidFill>
                <a:cs typeface="+mn-ea"/>
                <a:sym typeface="+mn-lt"/>
              </a:rPr>
              <a:t>的</a:t>
            </a:r>
            <a:r>
              <a:rPr lang="en-US" altLang="zh-CN" sz="2000" dirty="0">
                <a:solidFill>
                  <a:schemeClr val="tx1">
                    <a:lumMod val="85000"/>
                    <a:lumOff val="15000"/>
                  </a:schemeClr>
                </a:solidFill>
                <a:cs typeface="+mn-ea"/>
                <a:sym typeface="+mn-lt"/>
              </a:rPr>
              <a:t>weights</a:t>
            </a:r>
            <a:r>
              <a:rPr lang="zh-CN" altLang="en-US" sz="2000" dirty="0">
                <a:solidFill>
                  <a:schemeClr val="tx1">
                    <a:lumMod val="85000"/>
                    <a:lumOff val="15000"/>
                  </a:schemeClr>
                </a:solidFill>
                <a:cs typeface="+mn-ea"/>
                <a:sym typeface="+mn-lt"/>
              </a:rPr>
              <a:t>，在生物医药领域的语料库训练，并在</a:t>
            </a:r>
            <a:r>
              <a:rPr lang="en-US" altLang="zh-CN" sz="2000" dirty="0">
                <a:solidFill>
                  <a:schemeClr val="tx1">
                    <a:lumMod val="85000"/>
                    <a:lumOff val="15000"/>
                  </a:schemeClr>
                </a:solidFill>
                <a:cs typeface="+mn-ea"/>
                <a:sym typeface="+mn-lt"/>
              </a:rPr>
              <a:t>NER, RE, QA</a:t>
            </a:r>
            <a:r>
              <a:rPr lang="zh-CN" altLang="en-US" sz="2000" dirty="0">
                <a:solidFill>
                  <a:schemeClr val="tx1">
                    <a:lumMod val="85000"/>
                    <a:lumOff val="15000"/>
                  </a:schemeClr>
                </a:solidFill>
                <a:cs typeface="+mn-ea"/>
                <a:sym typeface="+mn-lt"/>
              </a:rPr>
              <a:t>任务上微调。</a:t>
            </a:r>
            <a:endParaRPr lang="en-US" altLang="zh-CN" sz="2000" dirty="0">
              <a:solidFill>
                <a:schemeClr val="tx1">
                  <a:lumMod val="85000"/>
                  <a:lumOff val="15000"/>
                </a:schemeClr>
              </a:solidFill>
              <a:cs typeface="+mn-ea"/>
              <a:sym typeface="+mn-lt"/>
            </a:endParaRPr>
          </a:p>
        </p:txBody>
      </p:sp>
      <p:pic>
        <p:nvPicPr>
          <p:cNvPr id="2" name="图片 1">
            <a:extLst>
              <a:ext uri="{FF2B5EF4-FFF2-40B4-BE49-F238E27FC236}">
                <a16:creationId xmlns:a16="http://schemas.microsoft.com/office/drawing/2014/main" id="{A215895F-EFD6-47AC-B054-2ADD59FB2CBC}"/>
              </a:ext>
            </a:extLst>
          </p:cNvPr>
          <p:cNvPicPr>
            <a:picLocks noChangeAspect="1"/>
          </p:cNvPicPr>
          <p:nvPr/>
        </p:nvPicPr>
        <p:blipFill>
          <a:blip r:embed="rId3"/>
          <a:stretch>
            <a:fillRect/>
          </a:stretch>
        </p:blipFill>
        <p:spPr>
          <a:xfrm>
            <a:off x="0" y="2501815"/>
            <a:ext cx="12192000" cy="4175826"/>
          </a:xfrm>
          <a:prstGeom prst="rect">
            <a:avLst/>
          </a:prstGeom>
        </p:spPr>
      </p:pic>
    </p:spTree>
    <p:extLst>
      <p:ext uri="{BB962C8B-B14F-4D97-AF65-F5344CB8AC3E}">
        <p14:creationId xmlns:p14="http://schemas.microsoft.com/office/powerpoint/2010/main" val="20113106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1815882"/>
          </a:xfrm>
          <a:prstGeom prst="rect">
            <a:avLst/>
          </a:prstGeom>
          <a:noFill/>
        </p:spPr>
        <p:txBody>
          <a:bodyPr wrap="square" rtlCol="0">
            <a:spAutoFit/>
          </a:bodyPr>
          <a:lstStyle/>
          <a:p>
            <a:pPr algn="ctr"/>
            <a:r>
              <a:rPr lang="en-US" altLang="zh-CN" sz="4000" dirty="0"/>
              <a:t>Publicly Available Clinical BERT Embeddings</a:t>
            </a:r>
          </a:p>
          <a:p>
            <a:pPr algn="ctr"/>
            <a:endParaRPr lang="en-US" altLang="zh-CN" dirty="0"/>
          </a:p>
          <a:p>
            <a:pPr algn="ctr"/>
            <a:r>
              <a:rPr lang="en-US" altLang="zh-CN" dirty="0"/>
              <a:t>2019 NAACL</a:t>
            </a:r>
          </a:p>
          <a:p>
            <a:pPr algn="ctr"/>
            <a:r>
              <a:rPr lang="en-US" altLang="zh-CN" dirty="0"/>
              <a:t>Emily </a:t>
            </a:r>
            <a:r>
              <a:rPr lang="en-US" altLang="zh-CN" dirty="0" err="1"/>
              <a:t>Alsentzer</a:t>
            </a:r>
            <a:r>
              <a:rPr lang="en-US" altLang="zh-CN" dirty="0"/>
              <a:t>; John R. Murphy; Willie </a:t>
            </a:r>
            <a:r>
              <a:rPr lang="en-US" altLang="zh-CN" dirty="0" err="1"/>
              <a:t>Boag</a:t>
            </a:r>
            <a:r>
              <a:rPr lang="en-US" altLang="zh-CN" dirty="0"/>
              <a:t>; Wei-Hung Weng; Di </a:t>
            </a:r>
            <a:r>
              <a:rPr lang="en-US" altLang="zh-CN" dirty="0" err="1"/>
              <a:t>Jin</a:t>
            </a:r>
            <a:r>
              <a:rPr lang="en-US" altLang="zh-CN" dirty="0"/>
              <a:t>; Tristan Naumann; Matthew B. A. McDermott</a:t>
            </a:r>
            <a:endParaRPr lang="zh-CN" altLang="en-US" dirty="0">
              <a:cs typeface="+mn-ea"/>
              <a:sym typeface="+mn-lt"/>
            </a:endParaRPr>
          </a:p>
        </p:txBody>
      </p:sp>
    </p:spTree>
    <p:extLst>
      <p:ext uri="{BB962C8B-B14F-4D97-AF65-F5344CB8AC3E}">
        <p14:creationId xmlns:p14="http://schemas.microsoft.com/office/powerpoint/2010/main" val="35086392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sp>
        <p:nvSpPr>
          <p:cNvPr id="4" name="文本框 3">
            <a:extLst>
              <a:ext uri="{FF2B5EF4-FFF2-40B4-BE49-F238E27FC236}">
                <a16:creationId xmlns:a16="http://schemas.microsoft.com/office/drawing/2014/main" id="{340E8502-FE3B-498E-8F3B-03F5EBD69CDA}"/>
              </a:ext>
            </a:extLst>
          </p:cNvPr>
          <p:cNvSpPr txBox="1"/>
          <p:nvPr/>
        </p:nvSpPr>
        <p:spPr>
          <a:xfrm>
            <a:off x="963560" y="1286220"/>
            <a:ext cx="9173498" cy="85356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两个版本：所有的诊断文本，和仅出院报告。共</a:t>
            </a:r>
            <a:r>
              <a:rPr lang="en-US" altLang="zh-CN" sz="2000" dirty="0">
                <a:solidFill>
                  <a:schemeClr val="tx1">
                    <a:lumMod val="85000"/>
                    <a:lumOff val="15000"/>
                  </a:schemeClr>
                </a:solidFill>
                <a:cs typeface="+mn-ea"/>
                <a:sym typeface="+mn-lt"/>
              </a:rPr>
              <a:t>200</a:t>
            </a:r>
            <a:r>
              <a:rPr lang="zh-CN" altLang="en-US" sz="2000" dirty="0">
                <a:solidFill>
                  <a:schemeClr val="tx1">
                    <a:lumMod val="85000"/>
                    <a:lumOff val="15000"/>
                  </a:schemeClr>
                </a:solidFill>
                <a:cs typeface="+mn-ea"/>
                <a:sym typeface="+mn-lt"/>
              </a:rPr>
              <a:t>万条文本。初始参数分别是</a:t>
            </a:r>
            <a:r>
              <a:rPr lang="en-US" altLang="zh-CN" sz="2000" dirty="0">
                <a:solidFill>
                  <a:schemeClr val="tx1">
                    <a:lumMod val="85000"/>
                    <a:lumOff val="15000"/>
                  </a:schemeClr>
                </a:solidFill>
                <a:cs typeface="+mn-ea"/>
                <a:sym typeface="+mn-lt"/>
              </a:rPr>
              <a:t>BERT-Base</a:t>
            </a:r>
            <a:r>
              <a:rPr lang="zh-CN" altLang="en-US" sz="2000" dirty="0">
                <a:solidFill>
                  <a:schemeClr val="tx1">
                    <a:lumMod val="85000"/>
                    <a:lumOff val="15000"/>
                  </a:schemeClr>
                </a:solidFill>
                <a:cs typeface="+mn-ea"/>
                <a:sym typeface="+mn-lt"/>
              </a:rPr>
              <a:t>和</a:t>
            </a:r>
            <a:r>
              <a:rPr lang="en-US" altLang="zh-CN" sz="2000" dirty="0" err="1">
                <a:solidFill>
                  <a:schemeClr val="tx1">
                    <a:lumMod val="85000"/>
                    <a:lumOff val="15000"/>
                  </a:schemeClr>
                </a:solidFill>
                <a:cs typeface="+mn-ea"/>
                <a:sym typeface="+mn-lt"/>
              </a:rPr>
              <a:t>BioBERT</a:t>
            </a:r>
            <a:r>
              <a:rPr lang="zh-CN" altLang="en-US" sz="2000" dirty="0">
                <a:solidFill>
                  <a:schemeClr val="tx1">
                    <a:lumMod val="85000"/>
                    <a:lumOff val="15000"/>
                  </a:schemeClr>
                </a:solidFill>
                <a:cs typeface="+mn-ea"/>
                <a:sym typeface="+mn-lt"/>
              </a:rPr>
              <a:t>。下游任务是</a:t>
            </a:r>
            <a:r>
              <a:rPr lang="en-US" altLang="zh-CN" sz="2000" dirty="0">
                <a:solidFill>
                  <a:schemeClr val="tx1">
                    <a:lumMod val="85000"/>
                    <a:lumOff val="15000"/>
                  </a:schemeClr>
                </a:solidFill>
                <a:cs typeface="+mn-ea"/>
                <a:sym typeface="+mn-lt"/>
              </a:rPr>
              <a:t>NER</a:t>
            </a:r>
            <a:r>
              <a:rPr lang="zh-CN" altLang="en-US" sz="2000" dirty="0">
                <a:solidFill>
                  <a:schemeClr val="tx1">
                    <a:lumMod val="85000"/>
                    <a:lumOff val="15000"/>
                  </a:schemeClr>
                </a:solidFill>
                <a:cs typeface="+mn-ea"/>
                <a:sym typeface="+mn-lt"/>
              </a:rPr>
              <a:t>和</a:t>
            </a:r>
            <a:r>
              <a:rPr lang="en-US" altLang="zh-CN" sz="2000" dirty="0">
                <a:solidFill>
                  <a:schemeClr val="tx1">
                    <a:lumMod val="85000"/>
                    <a:lumOff val="15000"/>
                  </a:schemeClr>
                </a:solidFill>
                <a:cs typeface="+mn-ea"/>
                <a:sym typeface="+mn-lt"/>
              </a:rPr>
              <a:t>NLI</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A0DBF668-0497-4734-B539-AB6330317217}"/>
              </a:ext>
            </a:extLst>
          </p:cNvPr>
          <p:cNvPicPr>
            <a:picLocks noChangeAspect="1"/>
          </p:cNvPicPr>
          <p:nvPr/>
        </p:nvPicPr>
        <p:blipFill>
          <a:blip r:embed="rId3"/>
          <a:stretch>
            <a:fillRect/>
          </a:stretch>
        </p:blipFill>
        <p:spPr>
          <a:xfrm>
            <a:off x="398206" y="2501815"/>
            <a:ext cx="11395587" cy="3540126"/>
          </a:xfrm>
          <a:prstGeom prst="rect">
            <a:avLst/>
          </a:prstGeom>
        </p:spPr>
      </p:pic>
    </p:spTree>
    <p:extLst>
      <p:ext uri="{BB962C8B-B14F-4D97-AF65-F5344CB8AC3E}">
        <p14:creationId xmlns:p14="http://schemas.microsoft.com/office/powerpoint/2010/main" val="33634767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5325" y="2550927"/>
            <a:ext cx="11248104" cy="2154436"/>
          </a:xfrm>
          <a:prstGeom prst="rect">
            <a:avLst/>
          </a:prstGeom>
          <a:noFill/>
        </p:spPr>
        <p:txBody>
          <a:bodyPr wrap="square" rtlCol="0">
            <a:spAutoFit/>
          </a:bodyPr>
          <a:lstStyle/>
          <a:p>
            <a:pPr algn="ctr"/>
            <a:r>
              <a:rPr lang="en-US" altLang="zh-CN" sz="4000" dirty="0" err="1"/>
              <a:t>SciBERT</a:t>
            </a:r>
            <a:r>
              <a:rPr lang="en-US" altLang="zh-CN" sz="4000" dirty="0"/>
              <a:t>: A Pretrained Language Model </a:t>
            </a:r>
          </a:p>
          <a:p>
            <a:pPr algn="ctr"/>
            <a:r>
              <a:rPr lang="en-US" altLang="zh-CN" sz="4000" dirty="0"/>
              <a:t>for Scientific Text</a:t>
            </a:r>
          </a:p>
          <a:p>
            <a:pPr algn="ctr"/>
            <a:endParaRPr lang="en-US" altLang="zh-CN" dirty="0"/>
          </a:p>
          <a:p>
            <a:pPr algn="ctr"/>
            <a:r>
              <a:rPr lang="en-US" altLang="zh-CN" dirty="0"/>
              <a:t>2019 EMNLP</a:t>
            </a:r>
          </a:p>
          <a:p>
            <a:pPr algn="ctr"/>
            <a:r>
              <a:rPr lang="en-US" altLang="zh-CN" dirty="0" err="1"/>
              <a:t>Iz</a:t>
            </a:r>
            <a:r>
              <a:rPr lang="en-US" altLang="zh-CN" dirty="0"/>
              <a:t> </a:t>
            </a:r>
            <a:r>
              <a:rPr lang="en-US" altLang="zh-CN" dirty="0" err="1"/>
              <a:t>Beltagy</a:t>
            </a:r>
            <a:r>
              <a:rPr lang="en-US" altLang="zh-CN" dirty="0"/>
              <a:t>; Kyle Lo; Arman Cohan</a:t>
            </a:r>
            <a:endParaRPr lang="zh-CN" altLang="en-US" dirty="0">
              <a:cs typeface="+mn-ea"/>
              <a:sym typeface="+mn-lt"/>
            </a:endParaRPr>
          </a:p>
        </p:txBody>
      </p:sp>
    </p:spTree>
    <p:extLst>
      <p:ext uri="{BB962C8B-B14F-4D97-AF65-F5344CB8AC3E}">
        <p14:creationId xmlns:p14="http://schemas.microsoft.com/office/powerpoint/2010/main" val="72774954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研究方法</a:t>
            </a:r>
          </a:p>
        </p:txBody>
      </p:sp>
      <p:sp>
        <p:nvSpPr>
          <p:cNvPr id="4" name="文本框 3">
            <a:extLst>
              <a:ext uri="{FF2B5EF4-FFF2-40B4-BE49-F238E27FC236}">
                <a16:creationId xmlns:a16="http://schemas.microsoft.com/office/drawing/2014/main" id="{340E8502-FE3B-498E-8F3B-03F5EBD69CDA}"/>
              </a:ext>
            </a:extLst>
          </p:cNvPr>
          <p:cNvSpPr txBox="1"/>
          <p:nvPr/>
        </p:nvSpPr>
        <p:spPr>
          <a:xfrm>
            <a:off x="963560" y="1286220"/>
            <a:ext cx="9173498" cy="125367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方法：基于</a:t>
            </a:r>
            <a:r>
              <a:rPr lang="en-US" altLang="zh-CN" sz="2000" dirty="0">
                <a:solidFill>
                  <a:schemeClr val="tx1">
                    <a:lumMod val="85000"/>
                    <a:lumOff val="15000"/>
                  </a:schemeClr>
                </a:solidFill>
                <a:cs typeface="+mn-ea"/>
                <a:sym typeface="+mn-lt"/>
              </a:rPr>
              <a:t>Word Piece</a:t>
            </a:r>
            <a:r>
              <a:rPr lang="zh-CN" altLang="en-US" sz="2000" dirty="0">
                <a:solidFill>
                  <a:schemeClr val="tx1">
                    <a:lumMod val="85000"/>
                    <a:lumOff val="15000"/>
                  </a:schemeClr>
                </a:solidFill>
                <a:cs typeface="+mn-ea"/>
                <a:sym typeface="+mn-lt"/>
              </a:rPr>
              <a:t>构建</a:t>
            </a:r>
            <a:r>
              <a:rPr lang="en-US" altLang="zh-CN" sz="2000" dirty="0">
                <a:solidFill>
                  <a:schemeClr val="tx1">
                    <a:lumMod val="85000"/>
                    <a:lumOff val="15000"/>
                  </a:schemeClr>
                </a:solidFill>
                <a:cs typeface="+mn-ea"/>
                <a:sym typeface="+mn-lt"/>
              </a:rPr>
              <a:t>SCIVOCAB</a:t>
            </a:r>
            <a:r>
              <a:rPr lang="zh-CN" altLang="en-US" sz="2000" dirty="0">
                <a:solidFill>
                  <a:schemeClr val="tx1">
                    <a:lumMod val="85000"/>
                    <a:lumOff val="15000"/>
                  </a:schemeClr>
                </a:solidFill>
                <a:cs typeface="+mn-ea"/>
                <a:sym typeface="+mn-lt"/>
              </a:rPr>
              <a:t>作为词汇表，</a:t>
            </a:r>
            <a:r>
              <a:rPr lang="en-US" altLang="zh-CN" sz="2000" dirty="0">
                <a:solidFill>
                  <a:schemeClr val="tx1">
                    <a:lumMod val="85000"/>
                    <a:lumOff val="15000"/>
                  </a:schemeClr>
                </a:solidFill>
                <a:cs typeface="+mn-ea"/>
                <a:sym typeface="+mn-lt"/>
              </a:rPr>
              <a:t>30K</a:t>
            </a:r>
            <a:r>
              <a:rPr lang="zh-CN" altLang="en-US" sz="2000" dirty="0">
                <a:solidFill>
                  <a:schemeClr val="tx1">
                    <a:lumMod val="85000"/>
                    <a:lumOff val="15000"/>
                  </a:schemeClr>
                </a:solidFill>
                <a:cs typeface="+mn-ea"/>
                <a:sym typeface="+mn-lt"/>
              </a:rPr>
              <a:t>词汇量，与</a:t>
            </a:r>
            <a:r>
              <a:rPr lang="en-US" altLang="zh-CN" sz="2000" dirty="0">
                <a:solidFill>
                  <a:schemeClr val="tx1">
                    <a:lumMod val="85000"/>
                    <a:lumOff val="15000"/>
                  </a:schemeClr>
                </a:solidFill>
                <a:cs typeface="+mn-ea"/>
                <a:sym typeface="+mn-lt"/>
              </a:rPr>
              <a:t>BASE VOCAB</a:t>
            </a:r>
            <a:r>
              <a:rPr lang="zh-CN" altLang="en-US" sz="2000" dirty="0">
                <a:solidFill>
                  <a:schemeClr val="tx1">
                    <a:lumMod val="85000"/>
                    <a:lumOff val="15000"/>
                  </a:schemeClr>
                </a:solidFill>
                <a:cs typeface="+mn-ea"/>
                <a:sym typeface="+mn-lt"/>
              </a:rPr>
              <a:t>相比有</a:t>
            </a:r>
            <a:r>
              <a:rPr lang="en-US" altLang="zh-CN" sz="2000" dirty="0">
                <a:solidFill>
                  <a:schemeClr val="tx1">
                    <a:lumMod val="85000"/>
                    <a:lumOff val="15000"/>
                  </a:schemeClr>
                </a:solidFill>
                <a:cs typeface="+mn-ea"/>
                <a:sym typeface="+mn-lt"/>
              </a:rPr>
              <a:t>42%</a:t>
            </a:r>
            <a:r>
              <a:rPr lang="zh-CN" altLang="en-US" sz="2000" dirty="0">
                <a:solidFill>
                  <a:schemeClr val="tx1">
                    <a:lumMod val="85000"/>
                    <a:lumOff val="15000"/>
                  </a:schemeClr>
                </a:solidFill>
                <a:cs typeface="+mn-ea"/>
                <a:sym typeface="+mn-lt"/>
              </a:rPr>
              <a:t>重合。在</a:t>
            </a:r>
            <a:r>
              <a:rPr lang="en-US" altLang="zh-CN" sz="2000" dirty="0">
                <a:solidFill>
                  <a:schemeClr val="tx1">
                    <a:lumMod val="85000"/>
                    <a:lumOff val="15000"/>
                  </a:schemeClr>
                </a:solidFill>
                <a:cs typeface="+mn-ea"/>
                <a:sym typeface="+mn-lt"/>
              </a:rPr>
              <a:t>1.14M</a:t>
            </a:r>
            <a:r>
              <a:rPr lang="zh-CN" altLang="en-US" sz="2000" dirty="0">
                <a:solidFill>
                  <a:schemeClr val="tx1">
                    <a:lumMod val="85000"/>
                    <a:lumOff val="15000"/>
                  </a:schemeClr>
                </a:solidFill>
                <a:cs typeface="+mn-ea"/>
                <a:sym typeface="+mn-lt"/>
              </a:rPr>
              <a:t>篇文章训练，</a:t>
            </a:r>
            <a:r>
              <a:rPr lang="en-US" altLang="zh-CN" sz="2000" dirty="0">
                <a:solidFill>
                  <a:schemeClr val="tx1">
                    <a:lumMod val="85000"/>
                    <a:lumOff val="15000"/>
                  </a:schemeClr>
                </a:solidFill>
                <a:cs typeface="+mn-ea"/>
                <a:sym typeface="+mn-lt"/>
              </a:rPr>
              <a:t>18%</a:t>
            </a:r>
            <a:r>
              <a:rPr lang="zh-CN" altLang="en-US" sz="2000" dirty="0">
                <a:solidFill>
                  <a:schemeClr val="tx1">
                    <a:lumMod val="85000"/>
                    <a:lumOff val="15000"/>
                  </a:schemeClr>
                </a:solidFill>
                <a:cs typeface="+mn-ea"/>
                <a:sym typeface="+mn-lt"/>
              </a:rPr>
              <a:t>为计算机领域，</a:t>
            </a:r>
            <a:r>
              <a:rPr lang="en-US" altLang="zh-CN" sz="2000" dirty="0">
                <a:solidFill>
                  <a:schemeClr val="tx1">
                    <a:lumMod val="85000"/>
                    <a:lumOff val="15000"/>
                  </a:schemeClr>
                </a:solidFill>
                <a:cs typeface="+mn-ea"/>
                <a:sym typeface="+mn-lt"/>
              </a:rPr>
              <a:t>82%</a:t>
            </a:r>
            <a:r>
              <a:rPr lang="zh-CN" altLang="en-US" sz="2000" dirty="0">
                <a:solidFill>
                  <a:schemeClr val="tx1">
                    <a:lumMod val="85000"/>
                    <a:lumOff val="15000"/>
                  </a:schemeClr>
                </a:solidFill>
                <a:cs typeface="+mn-ea"/>
                <a:sym typeface="+mn-lt"/>
              </a:rPr>
              <a:t>为生物医药领域，共</a:t>
            </a:r>
            <a:r>
              <a:rPr lang="en-US" altLang="zh-CN" sz="2000" dirty="0">
                <a:solidFill>
                  <a:schemeClr val="tx1">
                    <a:lumMod val="85000"/>
                    <a:lumOff val="15000"/>
                  </a:schemeClr>
                </a:solidFill>
                <a:cs typeface="+mn-ea"/>
                <a:sym typeface="+mn-lt"/>
              </a:rPr>
              <a:t>3.17B</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token</a:t>
            </a:r>
            <a:r>
              <a:rPr lang="zh-CN" altLang="en-US" sz="2000" dirty="0">
                <a:solidFill>
                  <a:schemeClr val="tx1">
                    <a:lumMod val="85000"/>
                    <a:lumOff val="15000"/>
                  </a:schemeClr>
                </a:solidFill>
                <a:cs typeface="+mn-ea"/>
                <a:sym typeface="+mn-lt"/>
              </a:rPr>
              <a:t>。句子由</a:t>
            </a:r>
            <a:r>
              <a:rPr lang="en-US" altLang="zh-CN" sz="2000" dirty="0" err="1">
                <a:solidFill>
                  <a:schemeClr val="tx1">
                    <a:lumMod val="85000"/>
                    <a:lumOff val="15000"/>
                  </a:schemeClr>
                </a:solidFill>
                <a:cs typeface="+mn-ea"/>
                <a:sym typeface="+mn-lt"/>
              </a:rPr>
              <a:t>ScispaCy</a:t>
            </a:r>
            <a:r>
              <a:rPr lang="zh-CN" altLang="en-US" sz="2000" dirty="0">
                <a:solidFill>
                  <a:schemeClr val="tx1">
                    <a:lumMod val="85000"/>
                    <a:lumOff val="15000"/>
                  </a:schemeClr>
                </a:solidFill>
                <a:cs typeface="+mn-ea"/>
                <a:sym typeface="+mn-lt"/>
              </a:rPr>
              <a:t>分开。</a:t>
            </a:r>
            <a:endParaRPr lang="en-US" altLang="zh-CN" sz="20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7FDEBBFB-DDAA-439B-ACAD-8174D258B366}"/>
              </a:ext>
            </a:extLst>
          </p:cNvPr>
          <p:cNvPicPr>
            <a:picLocks noChangeAspect="1"/>
          </p:cNvPicPr>
          <p:nvPr/>
        </p:nvPicPr>
        <p:blipFill>
          <a:blip r:embed="rId3"/>
          <a:stretch>
            <a:fillRect/>
          </a:stretch>
        </p:blipFill>
        <p:spPr>
          <a:xfrm>
            <a:off x="1586247" y="2540353"/>
            <a:ext cx="9019505" cy="4141282"/>
          </a:xfrm>
          <a:prstGeom prst="rect">
            <a:avLst/>
          </a:prstGeom>
        </p:spPr>
      </p:pic>
    </p:spTree>
    <p:extLst>
      <p:ext uri="{BB962C8B-B14F-4D97-AF65-F5344CB8AC3E}">
        <p14:creationId xmlns:p14="http://schemas.microsoft.com/office/powerpoint/2010/main" val="86509392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5589" y="2698411"/>
            <a:ext cx="4767866" cy="707886"/>
          </a:xfrm>
          <a:prstGeom prst="rect">
            <a:avLst/>
          </a:prstGeom>
          <a:noFill/>
        </p:spPr>
        <p:txBody>
          <a:bodyPr wrap="square" rtlCol="0">
            <a:spAutoFit/>
          </a:bodyPr>
          <a:lstStyle/>
          <a:p>
            <a:r>
              <a:rPr lang="zh-CN" altLang="en-US" sz="4000" dirty="0">
                <a:cs typeface="+mn-ea"/>
                <a:sym typeface="+mn-lt"/>
              </a:rPr>
              <a:t>顶会</a:t>
            </a:r>
            <a:r>
              <a:rPr lang="en-US" altLang="zh-CN" sz="4000" dirty="0">
                <a:cs typeface="+mn-ea"/>
                <a:sym typeface="+mn-lt"/>
              </a:rPr>
              <a:t>Bert</a:t>
            </a:r>
            <a:r>
              <a:rPr lang="zh-CN" altLang="en-US" sz="4000" dirty="0">
                <a:cs typeface="+mn-ea"/>
                <a:sym typeface="+mn-lt"/>
              </a:rPr>
              <a:t>一览</a:t>
            </a:r>
          </a:p>
        </p:txBody>
      </p:sp>
      <p:sp>
        <p:nvSpPr>
          <p:cNvPr id="6" name="文本框 5"/>
          <p:cNvSpPr txBox="1"/>
          <p:nvPr/>
        </p:nvSpPr>
        <p:spPr>
          <a:xfrm>
            <a:off x="3588283" y="2544524"/>
            <a:ext cx="1085554" cy="1015663"/>
          </a:xfrm>
          <a:prstGeom prst="rect">
            <a:avLst/>
          </a:prstGeom>
          <a:noFill/>
        </p:spPr>
        <p:txBody>
          <a:bodyPr wrap="none" rtlCol="0">
            <a:spAutoFit/>
          </a:bodyPr>
          <a:lstStyle/>
          <a:p>
            <a:r>
              <a:rPr lang="en-US" altLang="zh-CN" sz="6000" i="1" dirty="0">
                <a:solidFill>
                  <a:srgbClr val="2E4052"/>
                </a:solidFill>
                <a:cs typeface="+mn-ea"/>
                <a:sym typeface="+mn-lt"/>
              </a:rPr>
              <a:t>04</a:t>
            </a:r>
            <a:endParaRPr lang="zh-CN" altLang="en-US" sz="6000" i="1" dirty="0">
              <a:solidFill>
                <a:srgbClr val="2E4052"/>
              </a:solidFill>
              <a:cs typeface="+mn-ea"/>
              <a:sym typeface="+mn-lt"/>
            </a:endParaRPr>
          </a:p>
        </p:txBody>
      </p:sp>
      <p:sp>
        <p:nvSpPr>
          <p:cNvPr id="7" name="椭圆 6">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71254" y="2667633"/>
            <a:ext cx="45719" cy="769442"/>
          </a:xfrm>
          <a:prstGeom prst="rect">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572538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360"/>
                                          </p:val>
                                        </p:tav>
                                        <p:tav tm="100000">
                                          <p:val>
                                            <p:fltVal val="0"/>
                                          </p:val>
                                        </p:tav>
                                      </p:tavLst>
                                    </p:anim>
                                    <p:animEffect transition="in" filter="fade">
                                      <p:cBhvr>
                                        <p:cTn id="16" dur="750"/>
                                        <p:tgtEl>
                                          <p:spTgt spid="8"/>
                                        </p:tgtEl>
                                      </p:cBhvr>
                                    </p:animEffect>
                                  </p:childTnLst>
                                </p:cTn>
                              </p:par>
                              <p:par>
                                <p:cTn id="17" presetID="6" presetClass="emph" presetSubtype="0" fill="hold" grpId="1" nodeType="withEffect">
                                  <p:stCondLst>
                                    <p:cond delay="750"/>
                                  </p:stCondLst>
                                  <p:childTnLst>
                                    <p:animScale>
                                      <p:cBhvr>
                                        <p:cTn id="18" dur="500" fill="hold"/>
                                        <p:tgtEl>
                                          <p:spTgt spid="7"/>
                                        </p:tgtEl>
                                      </p:cBhvr>
                                      <p:by x="150000" y="150000"/>
                                    </p:animScale>
                                  </p:childTnLst>
                                </p:cTn>
                              </p:par>
                              <p:par>
                                <p:cTn id="19" presetID="10" presetClass="exit" presetSubtype="0" fill="hold" grpId="2" nodeType="withEffect">
                                  <p:stCondLst>
                                    <p:cond delay="125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3" presetClass="entr" presetSubtype="16"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16" presetClass="entr" presetSubtype="42"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7" grpId="1" animBg="1"/>
      <p:bldP spid="7" grpId="2"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ACL2020</a:t>
            </a:r>
          </a:p>
        </p:txBody>
      </p:sp>
      <p:sp>
        <p:nvSpPr>
          <p:cNvPr id="4" name="文本框 3">
            <a:extLst>
              <a:ext uri="{FF2B5EF4-FFF2-40B4-BE49-F238E27FC236}">
                <a16:creationId xmlns:a16="http://schemas.microsoft.com/office/drawing/2014/main" id="{340E8502-FE3B-498E-8F3B-03F5EBD69CDA}"/>
              </a:ext>
            </a:extLst>
          </p:cNvPr>
          <p:cNvSpPr txBox="1"/>
          <p:nvPr/>
        </p:nvSpPr>
        <p:spPr>
          <a:xfrm>
            <a:off x="940574" y="1322930"/>
            <a:ext cx="4404853" cy="245400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根据</a:t>
            </a: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关键词，搜索</a:t>
            </a:r>
            <a:r>
              <a:rPr lang="en-US" altLang="zh-CN" sz="2000" dirty="0">
                <a:solidFill>
                  <a:schemeClr val="tx1">
                    <a:lumMod val="85000"/>
                    <a:lumOff val="15000"/>
                  </a:schemeClr>
                </a:solidFill>
                <a:cs typeface="+mn-ea"/>
                <a:sym typeface="+mn-lt"/>
              </a:rPr>
              <a:t>ACL2020</a:t>
            </a:r>
            <a:r>
              <a:rPr lang="zh-CN" altLang="en-US" sz="2000" dirty="0">
                <a:solidFill>
                  <a:schemeClr val="tx1">
                    <a:lumMod val="85000"/>
                    <a:lumOff val="15000"/>
                  </a:schemeClr>
                </a:solidFill>
                <a:cs typeface="+mn-ea"/>
                <a:sym typeface="+mn-lt"/>
              </a:rPr>
              <a:t>标题，搜索出</a:t>
            </a:r>
            <a:r>
              <a:rPr lang="en-US" altLang="zh-CN" sz="2000" dirty="0">
                <a:solidFill>
                  <a:schemeClr val="tx1">
                    <a:lumMod val="85000"/>
                    <a:lumOff val="15000"/>
                  </a:schemeClr>
                </a:solidFill>
                <a:cs typeface="+mn-ea"/>
                <a:sym typeface="+mn-lt"/>
              </a:rPr>
              <a:t>18</a:t>
            </a:r>
            <a:r>
              <a:rPr lang="zh-CN" altLang="en-US" sz="2000" dirty="0">
                <a:solidFill>
                  <a:schemeClr val="tx1">
                    <a:lumMod val="85000"/>
                    <a:lumOff val="15000"/>
                  </a:schemeClr>
                </a:solidFill>
                <a:cs typeface="+mn-ea"/>
                <a:sym typeface="+mn-lt"/>
              </a:rPr>
              <a:t>篇相关论文（</a:t>
            </a:r>
            <a:r>
              <a:rPr lang="en-US" altLang="zh-CN" sz="2000" dirty="0">
                <a:solidFill>
                  <a:schemeClr val="tx1">
                    <a:lumMod val="85000"/>
                    <a:lumOff val="15000"/>
                  </a:schemeClr>
                </a:solidFill>
                <a:cs typeface="+mn-ea"/>
                <a:sym typeface="+mn-lt"/>
              </a:rPr>
              <a:t>ACL2019</a:t>
            </a:r>
            <a:r>
              <a:rPr lang="zh-CN" altLang="en-US" sz="2000" dirty="0">
                <a:solidFill>
                  <a:schemeClr val="tx1">
                    <a:lumMod val="85000"/>
                    <a:lumOff val="15000"/>
                  </a:schemeClr>
                </a:solidFill>
                <a:cs typeface="+mn-ea"/>
                <a:sym typeface="+mn-lt"/>
              </a:rPr>
              <a:t>为</a:t>
            </a:r>
            <a:r>
              <a:rPr lang="en-US" altLang="zh-CN" sz="2000" dirty="0">
                <a:solidFill>
                  <a:schemeClr val="tx1">
                    <a:lumMod val="85000"/>
                    <a:lumOff val="15000"/>
                  </a:schemeClr>
                </a:solidFill>
                <a:cs typeface="+mn-ea"/>
                <a:sym typeface="+mn-lt"/>
              </a:rPr>
              <a:t>4</a:t>
            </a:r>
            <a:r>
              <a:rPr lang="zh-CN" altLang="en-US" sz="2000" dirty="0">
                <a:solidFill>
                  <a:schemeClr val="tx1">
                    <a:lumMod val="85000"/>
                    <a:lumOff val="15000"/>
                  </a:schemeClr>
                </a:solidFill>
                <a:cs typeface="+mn-ea"/>
                <a:sym typeface="+mn-lt"/>
              </a:rPr>
              <a:t>篇论文）</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通过页数统计，短文本</a:t>
            </a:r>
            <a:r>
              <a:rPr lang="en-US" altLang="zh-CN" sz="2000" dirty="0">
                <a:solidFill>
                  <a:schemeClr val="tx1">
                    <a:lumMod val="85000"/>
                    <a:lumOff val="15000"/>
                  </a:schemeClr>
                </a:solidFill>
                <a:cs typeface="+mn-ea"/>
                <a:sym typeface="+mn-lt"/>
              </a:rPr>
              <a:t>5</a:t>
            </a:r>
            <a:r>
              <a:rPr lang="zh-CN" altLang="en-US" sz="2000" dirty="0">
                <a:solidFill>
                  <a:schemeClr val="tx1">
                    <a:lumMod val="85000"/>
                    <a:lumOff val="15000"/>
                  </a:schemeClr>
                </a:solidFill>
                <a:cs typeface="+mn-ea"/>
                <a:sym typeface="+mn-lt"/>
              </a:rPr>
              <a:t>篇，长文本</a:t>
            </a:r>
            <a:r>
              <a:rPr lang="en-US" altLang="zh-CN" sz="2000" dirty="0">
                <a:solidFill>
                  <a:schemeClr val="tx1">
                    <a:lumMod val="85000"/>
                    <a:lumOff val="15000"/>
                  </a:schemeClr>
                </a:solidFill>
                <a:cs typeface="+mn-ea"/>
                <a:sym typeface="+mn-lt"/>
              </a:rPr>
              <a:t>13</a:t>
            </a:r>
            <a:r>
              <a:rPr lang="zh-CN" altLang="en-US" sz="2000" dirty="0">
                <a:solidFill>
                  <a:schemeClr val="tx1">
                    <a:lumMod val="85000"/>
                    <a:lumOff val="15000"/>
                  </a:schemeClr>
                </a:solidFill>
                <a:cs typeface="+mn-ea"/>
                <a:sym typeface="+mn-lt"/>
              </a:rPr>
              <a:t>篇</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根据摘要形成词云</a:t>
            </a:r>
            <a:endParaRPr lang="en-US" altLang="zh-CN" sz="2000" dirty="0">
              <a:solidFill>
                <a:schemeClr val="tx1">
                  <a:lumMod val="85000"/>
                  <a:lumOff val="15000"/>
                </a:schemeClr>
              </a:solidFill>
              <a:cs typeface="+mn-ea"/>
              <a:sym typeface="+mn-lt"/>
            </a:endParaRPr>
          </a:p>
        </p:txBody>
      </p:sp>
      <p:pic>
        <p:nvPicPr>
          <p:cNvPr id="5" name="图片 4">
            <a:extLst>
              <a:ext uri="{FF2B5EF4-FFF2-40B4-BE49-F238E27FC236}">
                <a16:creationId xmlns:a16="http://schemas.microsoft.com/office/drawing/2014/main" id="{469D2F27-51AD-4CD7-AC20-8E9706E9E8A0}"/>
              </a:ext>
            </a:extLst>
          </p:cNvPr>
          <p:cNvPicPr>
            <a:picLocks noChangeAspect="1"/>
          </p:cNvPicPr>
          <p:nvPr/>
        </p:nvPicPr>
        <p:blipFill>
          <a:blip r:embed="rId3"/>
          <a:stretch>
            <a:fillRect/>
          </a:stretch>
        </p:blipFill>
        <p:spPr>
          <a:xfrm>
            <a:off x="5686236" y="498449"/>
            <a:ext cx="6447675" cy="3554900"/>
          </a:xfrm>
          <a:prstGeom prst="rect">
            <a:avLst/>
          </a:prstGeom>
        </p:spPr>
      </p:pic>
      <p:graphicFrame>
        <p:nvGraphicFramePr>
          <p:cNvPr id="9" name="图表 8">
            <a:extLst>
              <a:ext uri="{FF2B5EF4-FFF2-40B4-BE49-F238E27FC236}">
                <a16:creationId xmlns:a16="http://schemas.microsoft.com/office/drawing/2014/main" id="{CA8F53FB-1CC0-4B39-B262-140F682DC5E1}"/>
              </a:ext>
            </a:extLst>
          </p:cNvPr>
          <p:cNvGraphicFramePr>
            <a:graphicFrameLocks/>
          </p:cNvGraphicFramePr>
          <p:nvPr>
            <p:extLst>
              <p:ext uri="{D42A27DB-BD31-4B8C-83A1-F6EECF244321}">
                <p14:modId xmlns:p14="http://schemas.microsoft.com/office/powerpoint/2010/main" val="2088960476"/>
              </p:ext>
            </p:extLst>
          </p:nvPr>
        </p:nvGraphicFramePr>
        <p:xfrm>
          <a:off x="6096000" y="3362324"/>
          <a:ext cx="5286375" cy="31718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97505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8493" y="1005019"/>
            <a:ext cx="10900552" cy="2603790"/>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规上工业企业数据库</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中国工业企业数据库的统计是基于国家统计局进行的“规模以上工业统计报表统计”取得的资料整理而成。</a:t>
            </a:r>
            <a:endParaRPr lang="en-US" altLang="zh-CN" sz="2000" dirty="0">
              <a:solidFill>
                <a:schemeClr val="tx1">
                  <a:lumMod val="85000"/>
                  <a:lumOff val="15000"/>
                </a:schemeClr>
              </a:solidFill>
              <a:cs typeface="+mn-ea"/>
              <a:sym typeface="+mn-lt"/>
            </a:endParaRPr>
          </a:p>
          <a:p>
            <a:r>
              <a:rPr lang="zh-CN" altLang="en-US" sz="2000" dirty="0"/>
              <a:t>截止</a:t>
            </a:r>
            <a:r>
              <a:rPr lang="en-US" altLang="zh-CN" sz="2000" dirty="0"/>
              <a:t>2007 </a:t>
            </a:r>
            <a:r>
              <a:rPr lang="zh-CN" altLang="en-US" sz="2000" dirty="0"/>
              <a:t>年，共收录了中国</a:t>
            </a:r>
            <a:r>
              <a:rPr lang="en-US" altLang="zh-CN" sz="2000" dirty="0"/>
              <a:t>33 </a:t>
            </a:r>
            <a:r>
              <a:rPr lang="zh-CN" altLang="en-US" sz="2000" dirty="0"/>
              <a:t>万多家工业企业，占中国工业总产值的</a:t>
            </a:r>
            <a:r>
              <a:rPr lang="en-US" altLang="zh-CN" sz="2000" dirty="0"/>
              <a:t>95%</a:t>
            </a:r>
            <a:r>
              <a:rPr lang="zh-CN" altLang="en-US" sz="2000" dirty="0"/>
              <a:t>左右，覆盖了中国工业</a:t>
            </a:r>
            <a:r>
              <a:rPr lang="en-US" altLang="zh-CN" sz="2000" dirty="0"/>
              <a:t>40 </a:t>
            </a:r>
            <a:r>
              <a:rPr lang="zh-CN" altLang="en-US" sz="2000" dirty="0"/>
              <a:t>多个大类、</a:t>
            </a:r>
            <a:r>
              <a:rPr lang="en-US" altLang="zh-CN" sz="2000" dirty="0"/>
              <a:t>90 </a:t>
            </a:r>
            <a:r>
              <a:rPr lang="zh-CN" altLang="en-US" sz="2000" dirty="0"/>
              <a:t>多个中类、</a:t>
            </a:r>
            <a:r>
              <a:rPr lang="en-US" altLang="zh-CN" sz="2000" dirty="0"/>
              <a:t>600 </a:t>
            </a:r>
            <a:r>
              <a:rPr lang="zh-CN" altLang="en-US" sz="2000" dirty="0"/>
              <a:t>多个小类。</a:t>
            </a:r>
            <a:endParaRPr lang="en-US" altLang="zh-CN" sz="2000" dirty="0"/>
          </a:p>
          <a:p>
            <a:r>
              <a:rPr lang="zh-CN" altLang="en-US" sz="2000" dirty="0">
                <a:solidFill>
                  <a:schemeClr val="tx1">
                    <a:lumMod val="85000"/>
                    <a:lumOff val="15000"/>
                  </a:schemeClr>
                </a:solidFill>
                <a:cs typeface="+mn-ea"/>
                <a:sym typeface="+mn-lt"/>
              </a:rPr>
              <a:t>使用</a:t>
            </a:r>
            <a:r>
              <a:rPr lang="en-US" altLang="zh-CN" sz="2000" dirty="0">
                <a:solidFill>
                  <a:schemeClr val="tx1">
                    <a:lumMod val="85000"/>
                    <a:lumOff val="15000"/>
                  </a:schemeClr>
                </a:solidFill>
                <a:cs typeface="+mn-ea"/>
                <a:sym typeface="+mn-lt"/>
              </a:rPr>
              <a:t>1995-2013</a:t>
            </a:r>
            <a:r>
              <a:rPr lang="zh-CN" altLang="en-US" sz="2000" dirty="0">
                <a:solidFill>
                  <a:schemeClr val="tx1">
                    <a:lumMod val="85000"/>
                    <a:lumOff val="15000"/>
                  </a:schemeClr>
                </a:solidFill>
                <a:cs typeface="+mn-ea"/>
                <a:sym typeface="+mn-lt"/>
              </a:rPr>
              <a:t>年的数据与因果树数据进行企业名称匹配，完成经营范围与行业名称对应。</a:t>
            </a:r>
            <a:endParaRPr lang="en-US" altLang="zh-CN" sz="2000" dirty="0">
              <a:solidFill>
                <a:schemeClr val="tx1">
                  <a:lumMod val="85000"/>
                  <a:lumOff val="15000"/>
                </a:schemeClr>
              </a:solidFill>
              <a:cs typeface="+mn-ea"/>
              <a:sym typeface="+mn-lt"/>
            </a:endParaRPr>
          </a:p>
          <a:p>
            <a:r>
              <a:rPr lang="zh-CN" altLang="en-US" sz="2000" dirty="0">
                <a:solidFill>
                  <a:schemeClr val="tx1">
                    <a:lumMod val="85000"/>
                    <a:lumOff val="15000"/>
                  </a:schemeClr>
                </a:solidFill>
                <a:cs typeface="+mn-ea"/>
                <a:sym typeface="+mn-lt"/>
              </a:rPr>
              <a:t>最后匹配完成数据共计</a:t>
            </a:r>
            <a:r>
              <a:rPr lang="en-US" altLang="zh-CN" sz="2000" dirty="0">
                <a:solidFill>
                  <a:schemeClr val="tx1">
                    <a:lumMod val="85000"/>
                    <a:lumOff val="15000"/>
                  </a:schemeClr>
                </a:solidFill>
                <a:cs typeface="+mn-ea"/>
                <a:sym typeface="+mn-lt"/>
              </a:rPr>
              <a:t>11</a:t>
            </a:r>
            <a:r>
              <a:rPr lang="zh-CN" altLang="en-US" sz="2000" dirty="0">
                <a:solidFill>
                  <a:schemeClr val="tx1">
                    <a:lumMod val="85000"/>
                    <a:lumOff val="15000"/>
                  </a:schemeClr>
                </a:solidFill>
                <a:cs typeface="+mn-ea"/>
                <a:sym typeface="+mn-lt"/>
              </a:rPr>
              <a:t>万条。</a:t>
            </a:r>
            <a:endParaRPr lang="en-US" altLang="zh-CN" sz="2400" dirty="0">
              <a:solidFill>
                <a:schemeClr val="tx1">
                  <a:lumMod val="85000"/>
                  <a:lumOff val="15000"/>
                </a:schemeClr>
              </a:solidFill>
              <a:cs typeface="+mn-ea"/>
              <a:sym typeface="+mn-lt"/>
            </a:endParaRPr>
          </a:p>
        </p:txBody>
      </p:sp>
      <p:sp>
        <p:nvSpPr>
          <p:cNvPr id="7" name="文本框 48"/>
          <p:cNvSpPr txBox="1">
            <a:spLocks noChangeArrowheads="1"/>
          </p:cNvSpPr>
          <p:nvPr/>
        </p:nvSpPr>
        <p:spPr bwMode="auto">
          <a:xfrm>
            <a:off x="192618" y="339417"/>
            <a:ext cx="3759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hangingPunct="1"/>
            <a:r>
              <a:rPr lang="zh-CN" altLang="en-US" sz="3200" dirty="0">
                <a:latin typeface="+mn-lt"/>
                <a:ea typeface="+mn-ea"/>
                <a:cs typeface="+mn-ea"/>
                <a:sym typeface="+mn-lt"/>
              </a:rPr>
              <a:t>构建有标签数据集</a:t>
            </a:r>
          </a:p>
        </p:txBody>
      </p:sp>
      <p:pic>
        <p:nvPicPr>
          <p:cNvPr id="6" name="图片 5">
            <a:extLst>
              <a:ext uri="{FF2B5EF4-FFF2-40B4-BE49-F238E27FC236}">
                <a16:creationId xmlns:a16="http://schemas.microsoft.com/office/drawing/2014/main" id="{47560243-37E5-4A4C-856F-DE2FDA62AA37}"/>
              </a:ext>
            </a:extLst>
          </p:cNvPr>
          <p:cNvPicPr>
            <a:picLocks noChangeAspect="1"/>
          </p:cNvPicPr>
          <p:nvPr/>
        </p:nvPicPr>
        <p:blipFill rotWithShape="1">
          <a:blip r:embed="rId3"/>
          <a:srcRect r="53" b="26382"/>
          <a:stretch/>
        </p:blipFill>
        <p:spPr>
          <a:xfrm>
            <a:off x="2539309" y="3689636"/>
            <a:ext cx="7578920" cy="2925344"/>
          </a:xfrm>
          <a:prstGeom prst="rect">
            <a:avLst/>
          </a:prstGeom>
          <a:ln>
            <a:solidFill>
              <a:schemeClr val="tx1"/>
            </a:solidFill>
          </a:ln>
        </p:spPr>
      </p:pic>
    </p:spTree>
    <p:extLst>
      <p:ext uri="{BB962C8B-B14F-4D97-AF65-F5344CB8AC3E}">
        <p14:creationId xmlns:p14="http://schemas.microsoft.com/office/powerpoint/2010/main" val="171833786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ACL2020</a:t>
            </a:r>
          </a:p>
        </p:txBody>
      </p:sp>
      <p:graphicFrame>
        <p:nvGraphicFramePr>
          <p:cNvPr id="3" name="表格 2">
            <a:extLst>
              <a:ext uri="{FF2B5EF4-FFF2-40B4-BE49-F238E27FC236}">
                <a16:creationId xmlns:a16="http://schemas.microsoft.com/office/drawing/2014/main" id="{69D15E87-D08D-4137-A384-3631BA66E0DB}"/>
              </a:ext>
            </a:extLst>
          </p:cNvPr>
          <p:cNvGraphicFramePr>
            <a:graphicFrameLocks noGrp="1"/>
          </p:cNvGraphicFramePr>
          <p:nvPr>
            <p:extLst>
              <p:ext uri="{D42A27DB-BD31-4B8C-83A1-F6EECF244321}">
                <p14:modId xmlns:p14="http://schemas.microsoft.com/office/powerpoint/2010/main" val="3146054897"/>
              </p:ext>
            </p:extLst>
          </p:nvPr>
        </p:nvGraphicFramePr>
        <p:xfrm>
          <a:off x="192617" y="1048017"/>
          <a:ext cx="11856508" cy="5470561"/>
        </p:xfrm>
        <a:graphic>
          <a:graphicData uri="http://schemas.openxmlformats.org/drawingml/2006/table">
            <a:tbl>
              <a:tblPr>
                <a:tableStyleId>{5C22544A-7EE6-4342-B048-85BDC9FD1C3A}</a:tableStyleId>
              </a:tblPr>
              <a:tblGrid>
                <a:gridCol w="7798858">
                  <a:extLst>
                    <a:ext uri="{9D8B030D-6E8A-4147-A177-3AD203B41FA5}">
                      <a16:colId xmlns:a16="http://schemas.microsoft.com/office/drawing/2014/main" val="3496522316"/>
                    </a:ext>
                  </a:extLst>
                </a:gridCol>
                <a:gridCol w="4057650">
                  <a:extLst>
                    <a:ext uri="{9D8B030D-6E8A-4147-A177-3AD203B41FA5}">
                      <a16:colId xmlns:a16="http://schemas.microsoft.com/office/drawing/2014/main" val="2747362552"/>
                    </a:ext>
                  </a:extLst>
                </a:gridCol>
              </a:tblGrid>
              <a:tr h="267211">
                <a:tc>
                  <a:txBody>
                    <a:bodyPr/>
                    <a:lstStyle/>
                    <a:p>
                      <a:pPr algn="ctr" fontAlgn="ctr"/>
                      <a:r>
                        <a:rPr lang="en-US" sz="1400" u="none" strike="noStrike" dirty="0">
                          <a:effectLst/>
                        </a:rPr>
                        <a:t>Distilling Knowledge Learned in BERT for Text Generation</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结合知识蒸馏，做生成任务</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2506768"/>
                  </a:ext>
                </a:extLst>
              </a:tr>
              <a:tr h="253499">
                <a:tc>
                  <a:txBody>
                    <a:bodyPr/>
                    <a:lstStyle/>
                    <a:p>
                      <a:pPr algn="ctr" fontAlgn="ctr"/>
                      <a:r>
                        <a:rPr lang="en-US" sz="1400" u="none" strike="noStrike" dirty="0">
                          <a:effectLst/>
                        </a:rPr>
                        <a:t>Finding Universal Grammatical Relations in Multilingual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为什么</a:t>
                      </a:r>
                      <a:r>
                        <a:rPr lang="en-US" sz="1400" b="0" i="0" u="none" strike="noStrike" kern="1200" dirty="0">
                          <a:solidFill>
                            <a:srgbClr val="000000"/>
                          </a:solidFill>
                          <a:effectLst/>
                          <a:latin typeface="+mn-lt"/>
                          <a:ea typeface="等线" panose="02010600030101010101" pitchFamily="2" charset="-122"/>
                          <a:cs typeface="+mn-cs"/>
                        </a:rPr>
                        <a:t>Multilingual BERT</a:t>
                      </a:r>
                      <a:r>
                        <a:rPr lang="zh-CN" altLang="en-US" sz="1400" b="0" i="0" u="none" strike="noStrike" kern="1200" dirty="0">
                          <a:solidFill>
                            <a:srgbClr val="000000"/>
                          </a:solidFill>
                          <a:effectLst/>
                          <a:latin typeface="+mn-lt"/>
                          <a:ea typeface="等线" panose="02010600030101010101" pitchFamily="2" charset="-122"/>
                          <a:cs typeface="+mn-cs"/>
                        </a:rPr>
                        <a:t>在跨语言应用中表现优异</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5870929"/>
                  </a:ext>
                </a:extLst>
              </a:tr>
              <a:tr h="253499">
                <a:tc>
                  <a:txBody>
                    <a:bodyPr/>
                    <a:lstStyle/>
                    <a:p>
                      <a:pPr algn="ctr" fontAlgn="ctr"/>
                      <a:r>
                        <a:rPr lang="en-US" sz="1400" u="none" strike="noStrike" dirty="0">
                          <a:effectLst/>
                        </a:rPr>
                        <a:t>GAN-BERT: Generative Adversarial Learning for Robust Text Classification with a Bunch of Labeled Examples</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借鉴图像处理领域的创新，结合</a:t>
                      </a:r>
                      <a:r>
                        <a:rPr lang="en-US" altLang="zh-CN" sz="1400" b="0" i="0" u="none" strike="noStrike" kern="1200" dirty="0">
                          <a:solidFill>
                            <a:srgbClr val="000000"/>
                          </a:solidFill>
                          <a:effectLst/>
                          <a:latin typeface="+mn-lt"/>
                          <a:ea typeface="等线" panose="02010600030101010101" pitchFamily="2" charset="-122"/>
                          <a:cs typeface="+mn-cs"/>
                        </a:rPr>
                        <a:t>GAN</a:t>
                      </a:r>
                      <a:r>
                        <a:rPr lang="zh-CN" altLang="en-US" sz="1400" b="0" i="0" u="none" strike="noStrike" kern="1200" dirty="0">
                          <a:solidFill>
                            <a:srgbClr val="000000"/>
                          </a:solidFill>
                          <a:effectLst/>
                          <a:latin typeface="+mn-lt"/>
                          <a:ea typeface="等线" panose="02010600030101010101" pitchFamily="2" charset="-122"/>
                          <a:cs typeface="+mn-cs"/>
                        </a:rPr>
                        <a:t>，减少对标注数据依赖</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2837324"/>
                  </a:ext>
                </a:extLst>
              </a:tr>
              <a:tr h="285026">
                <a:tc>
                  <a:txBody>
                    <a:bodyPr/>
                    <a:lstStyle/>
                    <a:p>
                      <a:pPr algn="ctr" fontAlgn="ctr"/>
                      <a:r>
                        <a:rPr lang="en-US" sz="1400" u="none" strike="noStrike" dirty="0">
                          <a:effectLst/>
                        </a:rPr>
                        <a:t>Adversarial and Domain-Aware BERT for Cross-Domain Sentiment Analysis</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将</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模型用在跨领域情感分析上</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756812"/>
                  </a:ext>
                </a:extLst>
              </a:tr>
              <a:tr h="253499">
                <a:tc>
                  <a:txBody>
                    <a:bodyPr/>
                    <a:lstStyle/>
                    <a:p>
                      <a:pPr algn="ctr" fontAlgn="ctr"/>
                      <a:r>
                        <a:rPr lang="en-US" sz="1400" u="none" strike="noStrike" dirty="0">
                          <a:effectLst/>
                        </a:rPr>
                        <a:t>Understanding Advertisements with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将</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模型应用到</a:t>
                      </a:r>
                      <a:r>
                        <a:rPr lang="en-US" altLang="zh-CN" sz="1400" b="0" i="0" u="none" strike="noStrike" kern="1200" dirty="0">
                          <a:solidFill>
                            <a:srgbClr val="000000"/>
                          </a:solidFill>
                          <a:effectLst/>
                          <a:latin typeface="+mn-lt"/>
                          <a:ea typeface="等线" panose="02010600030101010101" pitchFamily="2" charset="-122"/>
                          <a:cs typeface="+mn-cs"/>
                        </a:rPr>
                        <a:t>CVPR</a:t>
                      </a:r>
                      <a:r>
                        <a:rPr lang="zh-CN" altLang="en-US" sz="1400" b="0" i="0" u="none" strike="noStrike" kern="1200" dirty="0">
                          <a:solidFill>
                            <a:srgbClr val="000000"/>
                          </a:solidFill>
                          <a:effectLst/>
                          <a:latin typeface="+mn-lt"/>
                          <a:ea typeface="等线" panose="02010600030101010101" pitchFamily="2" charset="-122"/>
                          <a:cs typeface="+mn-cs"/>
                        </a:rPr>
                        <a:t>任务中</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953402"/>
                  </a:ext>
                </a:extLst>
              </a:tr>
              <a:tr h="253499">
                <a:tc>
                  <a:txBody>
                    <a:bodyPr/>
                    <a:lstStyle/>
                    <a:p>
                      <a:pPr algn="ctr" fontAlgn="ctr"/>
                      <a:r>
                        <a:rPr lang="en-US" sz="1400" u="none" strike="noStrike" dirty="0" err="1">
                          <a:effectLst/>
                        </a:rPr>
                        <a:t>schuBERT</a:t>
                      </a:r>
                      <a:r>
                        <a:rPr lang="en-US" sz="1400" u="none" strike="noStrike" dirty="0">
                          <a:effectLst/>
                        </a:rPr>
                        <a:t>: Optimizing Elements of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减少</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参数量</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7248325"/>
                  </a:ext>
                </a:extLst>
              </a:tr>
              <a:tr h="253499">
                <a:tc>
                  <a:txBody>
                    <a:bodyPr/>
                    <a:lstStyle/>
                    <a:p>
                      <a:pPr algn="ctr" fontAlgn="ctr"/>
                      <a:r>
                        <a:rPr lang="en-US" sz="1400" u="none" strike="noStrike" dirty="0" err="1">
                          <a:effectLst/>
                        </a:rPr>
                        <a:t>SenseBERT</a:t>
                      </a:r>
                      <a:r>
                        <a:rPr lang="en-US" sz="1400" u="none" strike="noStrike" dirty="0">
                          <a:effectLst/>
                        </a:rPr>
                        <a:t>: Driving Some Sense into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b="0" i="0" u="none" strike="noStrike" kern="1200" dirty="0">
                          <a:solidFill>
                            <a:srgbClr val="000000"/>
                          </a:solidFill>
                          <a:effectLst/>
                          <a:latin typeface="+mn-lt"/>
                          <a:ea typeface="等线" panose="02010600030101010101" pitchFamily="2" charset="-122"/>
                          <a:cs typeface="+mn-cs"/>
                        </a:rPr>
                        <a:t>预测遮蔽词汇，并预测在给定语境下的实际含义</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8644661"/>
                  </a:ext>
                </a:extLst>
              </a:tr>
              <a:tr h="253499">
                <a:tc>
                  <a:txBody>
                    <a:bodyPr/>
                    <a:lstStyle/>
                    <a:p>
                      <a:pPr algn="ctr" fontAlgn="ctr"/>
                      <a:r>
                        <a:rPr lang="en-US" sz="1400" u="none" strike="noStrike" dirty="0">
                          <a:effectLst/>
                        </a:rPr>
                        <a:t>What Does BERT with Vision Look At?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dirty="0">
                          <a:solidFill>
                            <a:srgbClr val="000000"/>
                          </a:solidFill>
                          <a:effectLst/>
                          <a:latin typeface="+mn-lt"/>
                          <a:ea typeface="等线" panose="02010600030101010101" pitchFamily="2" charset="-122"/>
                        </a:rPr>
                        <a:t>验证</a:t>
                      </a:r>
                      <a:r>
                        <a:rPr lang="en-US" altLang="zh-CN" sz="1400" b="0" i="0" u="none" strike="noStrike" dirty="0" err="1">
                          <a:solidFill>
                            <a:srgbClr val="000000"/>
                          </a:solidFill>
                          <a:effectLst/>
                          <a:latin typeface="+mn-lt"/>
                          <a:ea typeface="等线" panose="02010600030101010101" pitchFamily="2" charset="-122"/>
                        </a:rPr>
                        <a:t>bert</a:t>
                      </a:r>
                      <a:r>
                        <a:rPr lang="zh-CN" altLang="en-US" sz="1400" b="0" i="0" u="none" strike="noStrike" dirty="0">
                          <a:solidFill>
                            <a:srgbClr val="000000"/>
                          </a:solidFill>
                          <a:effectLst/>
                          <a:latin typeface="+mn-lt"/>
                          <a:ea typeface="等线" panose="02010600030101010101" pitchFamily="2" charset="-122"/>
                        </a:rPr>
                        <a:t>中</a:t>
                      </a:r>
                      <a:r>
                        <a:rPr lang="en-US" altLang="zh-CN" sz="1400" b="0" i="0" u="none" strike="noStrike" dirty="0">
                          <a:solidFill>
                            <a:srgbClr val="000000"/>
                          </a:solidFill>
                          <a:effectLst/>
                          <a:latin typeface="+mn-lt"/>
                          <a:ea typeface="等线" panose="02010600030101010101" pitchFamily="2" charset="-122"/>
                        </a:rPr>
                        <a:t>attention head</a:t>
                      </a:r>
                      <a:r>
                        <a:rPr lang="zh-CN" altLang="en-US" sz="1400" b="0" i="0" u="none" strike="noStrike" dirty="0">
                          <a:solidFill>
                            <a:srgbClr val="000000"/>
                          </a:solidFill>
                          <a:effectLst/>
                          <a:latin typeface="+mn-lt"/>
                          <a:ea typeface="等线" panose="02010600030101010101" pitchFamily="2" charset="-122"/>
                        </a:rPr>
                        <a:t>关注什么</a:t>
                      </a:r>
                      <a:endParaRPr lang="en-US" sz="1400" b="0" i="0" u="none" strike="noStrike" dirty="0">
                        <a:solidFill>
                          <a:srgbClr val="000000"/>
                        </a:solidFill>
                        <a:effectLst/>
                        <a:latin typeface="+mn-lt"/>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2689638"/>
                  </a:ext>
                </a:extLst>
              </a:tr>
              <a:tr h="253499">
                <a:tc>
                  <a:txBody>
                    <a:bodyPr/>
                    <a:lstStyle/>
                    <a:p>
                      <a:pPr algn="ctr" fontAlgn="ctr"/>
                      <a:r>
                        <a:rPr lang="en-US" sz="1400" u="none" strike="noStrike" dirty="0" err="1">
                          <a:solidFill>
                            <a:srgbClr val="FF0000"/>
                          </a:solidFill>
                          <a:effectLst/>
                        </a:rPr>
                        <a:t>FastBERT</a:t>
                      </a:r>
                      <a:r>
                        <a:rPr lang="en-US" sz="1400" u="none" strike="noStrike" dirty="0">
                          <a:solidFill>
                            <a:srgbClr val="FF0000"/>
                          </a:solidFill>
                          <a:effectLst/>
                        </a:rPr>
                        <a:t>: a Self-distilling BERT with Adaptive Inference Time</a:t>
                      </a:r>
                      <a:endParaRPr lang="en-US" sz="1400" b="0" i="0" u="none" strike="noStrike" dirty="0">
                        <a:solidFill>
                          <a:srgbClr val="FF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FF0000"/>
                          </a:solidFill>
                          <a:effectLst/>
                          <a:latin typeface="+mn-lt"/>
                          <a:ea typeface="等线" panose="02010600030101010101" pitchFamily="2" charset="-122"/>
                        </a:rPr>
                        <a:t>知识蒸馏和</a:t>
                      </a:r>
                      <a:r>
                        <a:rPr lang="en-US" altLang="zh-CN" sz="1400" b="1" i="0" u="none" strike="noStrike" dirty="0">
                          <a:solidFill>
                            <a:srgbClr val="FF0000"/>
                          </a:solidFill>
                          <a:effectLst/>
                          <a:latin typeface="+mn-lt"/>
                          <a:ea typeface="等线" panose="02010600030101010101" pitchFamily="2" charset="-122"/>
                        </a:rPr>
                        <a:t>Bert</a:t>
                      </a:r>
                      <a:r>
                        <a:rPr lang="zh-CN" altLang="en-US" sz="1400" b="1" i="0" u="none" strike="noStrike" dirty="0">
                          <a:solidFill>
                            <a:srgbClr val="FF0000"/>
                          </a:solidFill>
                          <a:effectLst/>
                          <a:latin typeface="+mn-lt"/>
                          <a:ea typeface="等线" panose="02010600030101010101" pitchFamily="2" charset="-122"/>
                        </a:rPr>
                        <a:t>结合</a:t>
                      </a:r>
                      <a:endParaRPr lang="en-US" sz="1400" b="1" i="0" u="none" strike="noStrike" dirty="0">
                        <a:solidFill>
                          <a:srgbClr val="FF0000"/>
                        </a:solidFill>
                        <a:effectLst/>
                        <a:latin typeface="+mn-lt"/>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845553"/>
                  </a:ext>
                </a:extLst>
              </a:tr>
              <a:tr h="253499">
                <a:tc>
                  <a:txBody>
                    <a:bodyPr/>
                    <a:lstStyle/>
                    <a:p>
                      <a:pPr algn="ctr" fontAlgn="ctr"/>
                      <a:r>
                        <a:rPr lang="en-US" sz="1400" u="none" strike="noStrike" dirty="0">
                          <a:effectLst/>
                        </a:rPr>
                        <a:t>Unsupervised FAQ Retrieval with Question Generation and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利用问答对训练</a:t>
                      </a:r>
                      <a:r>
                        <a:rPr lang="en-US" altLang="zh-CN" sz="1400" b="0" i="0" u="none" strike="noStrike" kern="1200" dirty="0">
                          <a:solidFill>
                            <a:srgbClr val="000000"/>
                          </a:solidFill>
                          <a:effectLst/>
                          <a:latin typeface="+mn-lt"/>
                          <a:ea typeface="等线" panose="02010600030101010101" pitchFamily="2" charset="-122"/>
                          <a:cs typeface="+mn-cs"/>
                        </a:rPr>
                        <a:t>2</a:t>
                      </a:r>
                      <a:r>
                        <a:rPr lang="zh-CN" altLang="en-US" sz="1400" b="0" i="0" u="none" strike="noStrike" kern="1200" dirty="0">
                          <a:solidFill>
                            <a:srgbClr val="000000"/>
                          </a:solidFill>
                          <a:effectLst/>
                          <a:latin typeface="+mn-lt"/>
                          <a:ea typeface="等线" panose="02010600030101010101" pitchFamily="2" charset="-122"/>
                          <a:cs typeface="+mn-cs"/>
                        </a:rPr>
                        <a:t>个</a:t>
                      </a:r>
                      <a:r>
                        <a:rPr lang="en-US" altLang="zh-CN" sz="1400" b="0" i="0" u="none" strike="noStrike" kern="1200" dirty="0">
                          <a:solidFill>
                            <a:srgbClr val="000000"/>
                          </a:solidFill>
                          <a:effectLst/>
                          <a:latin typeface="+mn-lt"/>
                          <a:ea typeface="等线" panose="02010600030101010101" pitchFamily="2" charset="-122"/>
                          <a:cs typeface="+mn-cs"/>
                        </a:rPr>
                        <a:t>Bert</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778453"/>
                  </a:ext>
                </a:extLst>
              </a:tr>
              <a:tr h="253499">
                <a:tc>
                  <a:txBody>
                    <a:bodyPr/>
                    <a:lstStyle/>
                    <a:p>
                      <a:pPr algn="ctr" fontAlgn="ctr"/>
                      <a:r>
                        <a:rPr lang="en-US" sz="1400" u="none" strike="noStrike" dirty="0" err="1">
                          <a:effectLst/>
                        </a:rPr>
                        <a:t>tBERT</a:t>
                      </a:r>
                      <a:r>
                        <a:rPr lang="en-US" sz="1400" u="none" strike="noStrike" dirty="0">
                          <a:effectLst/>
                        </a:rPr>
                        <a:t>: Topic Models and BERT Joining Forces for Semantic Similarity Detection</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基于</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的主题信息做语义相似度</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51185"/>
                  </a:ext>
                </a:extLst>
              </a:tr>
              <a:tr h="253499">
                <a:tc>
                  <a:txBody>
                    <a:bodyPr/>
                    <a:lstStyle/>
                    <a:p>
                      <a:pPr algn="ctr" fontAlgn="ctr"/>
                      <a:r>
                        <a:rPr lang="en-US" sz="1400" u="none" strike="noStrike" dirty="0">
                          <a:effectLst/>
                        </a:rPr>
                        <a:t>BERTRAM: Improved Word Embeddings Have Big Impact on Contextualized Model Performance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做稀有词表示</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623329"/>
                  </a:ext>
                </a:extLst>
              </a:tr>
              <a:tr h="253499">
                <a:tc>
                  <a:txBody>
                    <a:bodyPr/>
                    <a:lstStyle/>
                    <a:p>
                      <a:pPr algn="ctr" fontAlgn="ctr"/>
                      <a:r>
                        <a:rPr lang="en-US" sz="1400" u="none" strike="noStrike" dirty="0">
                          <a:effectLst/>
                        </a:rPr>
                        <a:t>ZPR2: Joint Zero Pronoun Recovery and Resolution using Multi-Task Learning and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基于</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提出了一种新型的零指代消解和还原的联合训练框架</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5266742"/>
                  </a:ext>
                </a:extLst>
              </a:tr>
              <a:tr h="338468">
                <a:tc>
                  <a:txBody>
                    <a:bodyPr/>
                    <a:lstStyle/>
                    <a:p>
                      <a:pPr algn="ctr" fontAlgn="ctr"/>
                      <a:r>
                        <a:rPr lang="en-US" sz="1400" u="none" strike="noStrike" dirty="0" err="1">
                          <a:effectLst/>
                        </a:rPr>
                        <a:t>MobileBERT</a:t>
                      </a:r>
                      <a:r>
                        <a:rPr lang="en-US" sz="1400" u="none" strike="noStrike" dirty="0">
                          <a:effectLst/>
                        </a:rPr>
                        <a:t>: a Compact Task-Agnostic BERT for Resource-Limited Devices</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压缩和加速 </a:t>
                      </a:r>
                      <a:r>
                        <a:rPr lang="en-US" altLang="zh-CN" sz="1400" b="0" i="0" u="none" strike="noStrike" kern="1200" dirty="0">
                          <a:solidFill>
                            <a:srgbClr val="000000"/>
                          </a:solidFill>
                          <a:effectLst/>
                          <a:latin typeface="+mn-lt"/>
                          <a:ea typeface="等线" panose="02010600030101010101" pitchFamily="2" charset="-122"/>
                          <a:cs typeface="+mn-cs"/>
                        </a:rPr>
                        <a:t>Bert </a:t>
                      </a:r>
                      <a:r>
                        <a:rPr lang="zh-CN" altLang="en-US" sz="1400" b="0" i="0" u="none" strike="noStrike" kern="1200" dirty="0">
                          <a:solidFill>
                            <a:srgbClr val="000000"/>
                          </a:solidFill>
                          <a:effectLst/>
                          <a:latin typeface="+mn-lt"/>
                          <a:ea typeface="等线" panose="02010600030101010101" pitchFamily="2" charset="-122"/>
                          <a:cs typeface="+mn-cs"/>
                        </a:rPr>
                        <a:t>模型</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332647"/>
                  </a:ext>
                </a:extLst>
              </a:tr>
              <a:tr h="253499">
                <a:tc>
                  <a:txBody>
                    <a:bodyPr/>
                    <a:lstStyle/>
                    <a:p>
                      <a:pPr algn="ctr" fontAlgn="ctr"/>
                      <a:r>
                        <a:rPr lang="en-US" sz="1400" u="none" strike="noStrike" dirty="0" err="1">
                          <a:solidFill>
                            <a:srgbClr val="FF0000"/>
                          </a:solidFill>
                          <a:effectLst/>
                        </a:rPr>
                        <a:t>DeeBERT</a:t>
                      </a:r>
                      <a:r>
                        <a:rPr lang="en-US" sz="1400" u="none" strike="noStrike" dirty="0">
                          <a:solidFill>
                            <a:srgbClr val="FF0000"/>
                          </a:solidFill>
                          <a:effectLst/>
                        </a:rPr>
                        <a:t>: Dynamic Early Exiting for Accelerating BERT Inference</a:t>
                      </a:r>
                      <a:endParaRPr lang="en-US" sz="1400" b="0" i="0" u="none" strike="noStrike" dirty="0">
                        <a:solidFill>
                          <a:srgbClr val="FF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0" i="0" u="none" strike="noStrike" kern="1200" dirty="0">
                          <a:solidFill>
                            <a:srgbClr val="000000"/>
                          </a:solidFill>
                          <a:effectLst/>
                          <a:latin typeface="+mn-lt"/>
                          <a:ea typeface="等线" panose="02010600030101010101" pitchFamily="2" charset="-122"/>
                          <a:cs typeface="+mn-cs"/>
                        </a:rPr>
                        <a:t>为了加速</a:t>
                      </a:r>
                      <a:r>
                        <a:rPr lang="en-US" altLang="zh-CN" sz="1400" b="0" i="0" u="none" strike="noStrike" kern="1200" dirty="0">
                          <a:solidFill>
                            <a:srgbClr val="000000"/>
                          </a:solidFill>
                          <a:effectLst/>
                          <a:latin typeface="+mn-lt"/>
                          <a:ea typeface="等线" panose="02010600030101010101" pitchFamily="2" charset="-122"/>
                          <a:cs typeface="+mn-cs"/>
                        </a:rPr>
                        <a:t>BERT</a:t>
                      </a:r>
                      <a:r>
                        <a:rPr lang="zh-CN" altLang="en-US" sz="1400" b="0" i="0" u="none" strike="noStrike" kern="1200" dirty="0">
                          <a:solidFill>
                            <a:srgbClr val="000000"/>
                          </a:solidFill>
                          <a:effectLst/>
                          <a:latin typeface="+mn-lt"/>
                          <a:ea typeface="等线" panose="02010600030101010101" pitchFamily="2" charset="-122"/>
                          <a:cs typeface="+mn-cs"/>
                        </a:rPr>
                        <a:t>的推理，提出动态提前退出</a:t>
                      </a:r>
                      <a:r>
                        <a:rPr lang="en-US" altLang="zh-CN" sz="1400" b="0" i="0" u="none" strike="noStrike" kern="1200" dirty="0">
                          <a:solidFill>
                            <a:srgbClr val="000000"/>
                          </a:solidFill>
                          <a:effectLst/>
                          <a:latin typeface="+mn-lt"/>
                          <a:ea typeface="等线" panose="02010600030101010101" pitchFamily="2" charset="-122"/>
                          <a:cs typeface="+mn-cs"/>
                        </a:rPr>
                        <a:t>BERT</a:t>
                      </a:r>
                      <a:endParaRPr lang="en-US" sz="1400" b="0" i="0" u="none" strike="noStrike" kern="1200" dirty="0">
                        <a:solidFill>
                          <a:srgbClr val="000000"/>
                        </a:solidFill>
                        <a:effectLst/>
                        <a:latin typeface="+mn-lt"/>
                        <a:ea typeface="等线" panose="02010600030101010101" pitchFamily="2" charset="-122"/>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5996169"/>
                  </a:ext>
                </a:extLst>
              </a:tr>
              <a:tr h="267211">
                <a:tc>
                  <a:txBody>
                    <a:bodyPr/>
                    <a:lstStyle/>
                    <a:p>
                      <a:pPr algn="ctr" fontAlgn="ctr"/>
                      <a:r>
                        <a:rPr lang="en-US" sz="1400" u="none" strike="noStrike" dirty="0">
                          <a:solidFill>
                            <a:srgbClr val="FF0000"/>
                          </a:solidFill>
                          <a:effectLst/>
                        </a:rPr>
                        <a:t>Perturbed Masking: Parameter-free Probing for Analyzing and Interpreting BERT</a:t>
                      </a:r>
                      <a:endParaRPr lang="en-US" sz="1400" b="0" i="0" u="none" strike="noStrike" dirty="0">
                        <a:solidFill>
                          <a:srgbClr val="FF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u="none" strike="noStrike" kern="1200" dirty="0">
                          <a:solidFill>
                            <a:schemeClr val="dk1"/>
                          </a:solidFill>
                          <a:effectLst/>
                          <a:latin typeface="+mn-lt"/>
                          <a:ea typeface="+mn-ea"/>
                          <a:cs typeface="+mn-cs"/>
                        </a:rPr>
                        <a:t>用无监督方法做英文句法分析</a:t>
                      </a:r>
                      <a:endParaRPr lang="en-US" sz="1400" u="none" strike="noStrike" kern="1200" dirty="0">
                        <a:solidFill>
                          <a:schemeClr val="dk1"/>
                        </a:solidFill>
                        <a:effectLst/>
                        <a:latin typeface="+mn-lt"/>
                        <a:ea typeface="+mn-ea"/>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6932714"/>
                  </a:ext>
                </a:extLst>
              </a:tr>
              <a:tr h="320654">
                <a:tc>
                  <a:txBody>
                    <a:bodyPr/>
                    <a:lstStyle/>
                    <a:p>
                      <a:pPr algn="ctr" fontAlgn="ctr"/>
                      <a:r>
                        <a:rPr lang="en-US" sz="1400" u="none" strike="noStrike" dirty="0">
                          <a:effectLst/>
                        </a:rPr>
                        <a:t>Spelling Error Correction with Soft-Masked BERT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u="none" strike="noStrike" kern="1200" dirty="0">
                          <a:solidFill>
                            <a:schemeClr val="dk1"/>
                          </a:solidFill>
                          <a:effectLst/>
                          <a:latin typeface="+mn-lt"/>
                          <a:ea typeface="+mn-ea"/>
                          <a:cs typeface="+mn-cs"/>
                        </a:rPr>
                        <a:t>利用</a:t>
                      </a:r>
                      <a:r>
                        <a:rPr lang="en-US" altLang="zh-CN" sz="1400" u="none" strike="noStrike" kern="1200" dirty="0">
                          <a:solidFill>
                            <a:schemeClr val="dk1"/>
                          </a:solidFill>
                          <a:effectLst/>
                          <a:latin typeface="+mn-lt"/>
                          <a:ea typeface="+mn-ea"/>
                          <a:cs typeface="+mn-cs"/>
                        </a:rPr>
                        <a:t>Bert</a:t>
                      </a:r>
                      <a:r>
                        <a:rPr lang="zh-CN" altLang="en-US" sz="1400" u="none" strike="noStrike" kern="1200" dirty="0">
                          <a:solidFill>
                            <a:schemeClr val="dk1"/>
                          </a:solidFill>
                          <a:effectLst/>
                          <a:latin typeface="+mn-lt"/>
                          <a:ea typeface="+mn-ea"/>
                          <a:cs typeface="+mn-cs"/>
                        </a:rPr>
                        <a:t>做文本纠错</a:t>
                      </a:r>
                      <a:endParaRPr lang="en-US" sz="1400" u="none" strike="noStrike" kern="1200" dirty="0">
                        <a:solidFill>
                          <a:schemeClr val="dk1"/>
                        </a:solidFill>
                        <a:effectLst/>
                        <a:latin typeface="+mn-lt"/>
                        <a:ea typeface="+mn-ea"/>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749307"/>
                  </a:ext>
                </a:extLst>
              </a:tr>
              <a:tr h="285026">
                <a:tc>
                  <a:txBody>
                    <a:bodyPr/>
                    <a:lstStyle/>
                    <a:p>
                      <a:pPr algn="ctr" fontAlgn="ctr"/>
                      <a:r>
                        <a:rPr lang="en-US" sz="1400" u="none" strike="noStrike" dirty="0">
                          <a:effectLst/>
                        </a:rPr>
                        <a:t>How does BERT’s attention change when you fine-tune? An analysis methodology and a case study in negation scope</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altLang="en-US" sz="1400" u="none" strike="noStrike" kern="1200" dirty="0">
                          <a:solidFill>
                            <a:schemeClr val="dk1"/>
                          </a:solidFill>
                          <a:effectLst/>
                          <a:latin typeface="+mn-lt"/>
                          <a:ea typeface="+mn-ea"/>
                          <a:cs typeface="+mn-cs"/>
                        </a:rPr>
                        <a:t>对</a:t>
                      </a:r>
                      <a:r>
                        <a:rPr lang="en-US" altLang="zh-CN" sz="1400" u="none" strike="noStrike" kern="1200" dirty="0">
                          <a:solidFill>
                            <a:schemeClr val="dk1"/>
                          </a:solidFill>
                          <a:effectLst/>
                          <a:latin typeface="+mn-lt"/>
                          <a:ea typeface="+mn-ea"/>
                          <a:cs typeface="+mn-cs"/>
                        </a:rPr>
                        <a:t>Bert</a:t>
                      </a:r>
                      <a:r>
                        <a:rPr lang="zh-CN" altLang="en-US" sz="1400" u="none" strike="noStrike" kern="1200" dirty="0">
                          <a:solidFill>
                            <a:schemeClr val="dk1"/>
                          </a:solidFill>
                          <a:effectLst/>
                          <a:latin typeface="+mn-lt"/>
                          <a:ea typeface="+mn-ea"/>
                          <a:cs typeface="+mn-cs"/>
                        </a:rPr>
                        <a:t>中</a:t>
                      </a:r>
                      <a:r>
                        <a:rPr lang="en-US" altLang="zh-CN" sz="1400" u="none" strike="noStrike" kern="1200" dirty="0">
                          <a:solidFill>
                            <a:schemeClr val="dk1"/>
                          </a:solidFill>
                          <a:effectLst/>
                          <a:latin typeface="+mn-lt"/>
                          <a:ea typeface="+mn-ea"/>
                          <a:cs typeface="+mn-cs"/>
                        </a:rPr>
                        <a:t>attention</a:t>
                      </a:r>
                      <a:r>
                        <a:rPr lang="zh-CN" altLang="en-US" sz="1400" u="none" strike="noStrike" kern="1200" dirty="0">
                          <a:solidFill>
                            <a:schemeClr val="dk1"/>
                          </a:solidFill>
                          <a:effectLst/>
                          <a:latin typeface="+mn-lt"/>
                          <a:ea typeface="+mn-ea"/>
                          <a:cs typeface="+mn-cs"/>
                        </a:rPr>
                        <a:t>的解释</a:t>
                      </a:r>
                      <a:endParaRPr lang="en-US" sz="1400" u="none" strike="noStrike" kern="1200" dirty="0">
                        <a:solidFill>
                          <a:schemeClr val="dk1"/>
                        </a:solidFill>
                        <a:effectLst/>
                        <a:latin typeface="+mn-lt"/>
                        <a:ea typeface="+mn-ea"/>
                        <a:cs typeface="+mn-cs"/>
                      </a:endParaRPr>
                    </a:p>
                  </a:txBody>
                  <a:tcPr marL="905" marR="905" marT="9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27751"/>
                  </a:ext>
                </a:extLst>
              </a:tr>
            </a:tbl>
          </a:graphicData>
        </a:graphic>
      </p:graphicFrame>
    </p:spTree>
    <p:extLst>
      <p:ext uri="{BB962C8B-B14F-4D97-AF65-F5344CB8AC3E}">
        <p14:creationId xmlns:p14="http://schemas.microsoft.com/office/powerpoint/2010/main" val="23249142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5589" y="2698411"/>
            <a:ext cx="4767866" cy="707886"/>
          </a:xfrm>
          <a:prstGeom prst="rect">
            <a:avLst/>
          </a:prstGeom>
          <a:noFill/>
        </p:spPr>
        <p:txBody>
          <a:bodyPr wrap="square" rtlCol="0">
            <a:spAutoFit/>
          </a:bodyPr>
          <a:lstStyle/>
          <a:p>
            <a:r>
              <a:rPr lang="zh-CN" altLang="en-US" sz="4000" dirty="0">
                <a:cs typeface="+mn-ea"/>
                <a:sym typeface="+mn-lt"/>
              </a:rPr>
              <a:t>总结</a:t>
            </a:r>
          </a:p>
        </p:txBody>
      </p:sp>
      <p:sp>
        <p:nvSpPr>
          <p:cNvPr id="6" name="文本框 5"/>
          <p:cNvSpPr txBox="1"/>
          <p:nvPr/>
        </p:nvSpPr>
        <p:spPr>
          <a:xfrm>
            <a:off x="3588283" y="2544524"/>
            <a:ext cx="1085554" cy="1015663"/>
          </a:xfrm>
          <a:prstGeom prst="rect">
            <a:avLst/>
          </a:prstGeom>
          <a:noFill/>
        </p:spPr>
        <p:txBody>
          <a:bodyPr wrap="none" rtlCol="0">
            <a:spAutoFit/>
          </a:bodyPr>
          <a:lstStyle/>
          <a:p>
            <a:r>
              <a:rPr lang="en-US" altLang="zh-CN" sz="6000" i="1" dirty="0">
                <a:solidFill>
                  <a:srgbClr val="2E4052"/>
                </a:solidFill>
                <a:cs typeface="+mn-ea"/>
                <a:sym typeface="+mn-lt"/>
              </a:rPr>
              <a:t>05</a:t>
            </a:r>
            <a:endParaRPr lang="zh-CN" altLang="en-US" sz="6000" i="1" dirty="0">
              <a:solidFill>
                <a:srgbClr val="2E4052"/>
              </a:solidFill>
              <a:cs typeface="+mn-ea"/>
              <a:sym typeface="+mn-lt"/>
            </a:endParaRPr>
          </a:p>
        </p:txBody>
      </p:sp>
      <p:sp>
        <p:nvSpPr>
          <p:cNvPr id="7" name="椭圆 6">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71254" y="2667633"/>
            <a:ext cx="45719" cy="769442"/>
          </a:xfrm>
          <a:prstGeom prst="rect">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594569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360"/>
                                          </p:val>
                                        </p:tav>
                                        <p:tav tm="100000">
                                          <p:val>
                                            <p:fltVal val="0"/>
                                          </p:val>
                                        </p:tav>
                                      </p:tavLst>
                                    </p:anim>
                                    <p:animEffect transition="in" filter="fade">
                                      <p:cBhvr>
                                        <p:cTn id="16" dur="750"/>
                                        <p:tgtEl>
                                          <p:spTgt spid="8"/>
                                        </p:tgtEl>
                                      </p:cBhvr>
                                    </p:animEffect>
                                  </p:childTnLst>
                                </p:cTn>
                              </p:par>
                              <p:par>
                                <p:cTn id="17" presetID="6" presetClass="emph" presetSubtype="0" fill="hold" grpId="1" nodeType="withEffect">
                                  <p:stCondLst>
                                    <p:cond delay="750"/>
                                  </p:stCondLst>
                                  <p:childTnLst>
                                    <p:animScale>
                                      <p:cBhvr>
                                        <p:cTn id="18" dur="500" fill="hold"/>
                                        <p:tgtEl>
                                          <p:spTgt spid="7"/>
                                        </p:tgtEl>
                                      </p:cBhvr>
                                      <p:by x="150000" y="150000"/>
                                    </p:animScale>
                                  </p:childTnLst>
                                </p:cTn>
                              </p:par>
                              <p:par>
                                <p:cTn id="19" presetID="10" presetClass="exit" presetSubtype="0" fill="hold" grpId="2" nodeType="withEffect">
                                  <p:stCondLst>
                                    <p:cond delay="125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3" presetClass="entr" presetSubtype="16"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16" presetClass="entr" presetSubtype="42"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7" grpId="1" animBg="1"/>
      <p:bldP spid="7" grpId="2"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预训练方法</a:t>
            </a:r>
          </a:p>
        </p:txBody>
      </p:sp>
      <p:pic>
        <p:nvPicPr>
          <p:cNvPr id="9218" name="Picture 2">
            <a:extLst>
              <a:ext uri="{FF2B5EF4-FFF2-40B4-BE49-F238E27FC236}">
                <a16:creationId xmlns:a16="http://schemas.microsoft.com/office/drawing/2014/main" id="{CD54C5F7-740A-4221-81E1-524381C82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16" y="1094555"/>
            <a:ext cx="10680568" cy="542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36026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实验对比</a:t>
            </a:r>
          </a:p>
        </p:txBody>
      </p:sp>
      <p:graphicFrame>
        <p:nvGraphicFramePr>
          <p:cNvPr id="3" name="表格 2">
            <a:extLst>
              <a:ext uri="{FF2B5EF4-FFF2-40B4-BE49-F238E27FC236}">
                <a16:creationId xmlns:a16="http://schemas.microsoft.com/office/drawing/2014/main" id="{166FDE67-63CF-416F-A261-718857B1CD47}"/>
              </a:ext>
            </a:extLst>
          </p:cNvPr>
          <p:cNvGraphicFramePr>
            <a:graphicFrameLocks noGrp="1"/>
          </p:cNvGraphicFramePr>
          <p:nvPr>
            <p:extLst>
              <p:ext uri="{D42A27DB-BD31-4B8C-83A1-F6EECF244321}">
                <p14:modId xmlns:p14="http://schemas.microsoft.com/office/powerpoint/2010/main" val="2391366327"/>
              </p:ext>
            </p:extLst>
          </p:nvPr>
        </p:nvGraphicFramePr>
        <p:xfrm>
          <a:off x="6410632" y="692150"/>
          <a:ext cx="4913057" cy="5842406"/>
        </p:xfrm>
        <a:graphic>
          <a:graphicData uri="http://schemas.openxmlformats.org/drawingml/2006/table">
            <a:tbl>
              <a:tblPr>
                <a:tableStyleId>{5C22544A-7EE6-4342-B048-85BDC9FD1C3A}</a:tableStyleId>
              </a:tblPr>
              <a:tblGrid>
                <a:gridCol w="3244471">
                  <a:extLst>
                    <a:ext uri="{9D8B030D-6E8A-4147-A177-3AD203B41FA5}">
                      <a16:colId xmlns:a16="http://schemas.microsoft.com/office/drawing/2014/main" val="3287804081"/>
                    </a:ext>
                  </a:extLst>
                </a:gridCol>
                <a:gridCol w="1668586">
                  <a:extLst>
                    <a:ext uri="{9D8B030D-6E8A-4147-A177-3AD203B41FA5}">
                      <a16:colId xmlns:a16="http://schemas.microsoft.com/office/drawing/2014/main" val="1537602962"/>
                    </a:ext>
                  </a:extLst>
                </a:gridCol>
              </a:tblGrid>
              <a:tr h="349558">
                <a:tc>
                  <a:txBody>
                    <a:bodyPr/>
                    <a:lstStyle/>
                    <a:p>
                      <a:pPr marL="0" algn="ctr" defTabSz="914400" rtl="0" eaLnBrk="1" fontAlgn="b" latinLnBrk="0" hangingPunct="1"/>
                      <a:r>
                        <a:rPr lang="zh-CN" altLang="en-US" sz="2100" u="none" strike="noStrike" kern="1200" dirty="0">
                          <a:solidFill>
                            <a:schemeClr val="dk1"/>
                          </a:solidFill>
                          <a:effectLst/>
                          <a:latin typeface="+mn-lt"/>
                          <a:ea typeface="+mn-ea"/>
                          <a:cs typeface="+mn-cs"/>
                        </a:rPr>
                        <a:t>模型名</a:t>
                      </a: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zh-CN" altLang="en-US" sz="2100" u="none" strike="noStrike" kern="1200" dirty="0">
                          <a:solidFill>
                            <a:schemeClr val="dk1"/>
                          </a:solidFill>
                          <a:effectLst/>
                          <a:latin typeface="+mn-lt"/>
                          <a:ea typeface="+mn-ea"/>
                          <a:cs typeface="+mn-cs"/>
                        </a:rPr>
                        <a:t>准确率</a:t>
                      </a:r>
                      <a:endParaRPr lang="en-US" sz="2100" u="none" strike="noStrike" kern="1200" dirty="0">
                        <a:solidFill>
                          <a:schemeClr val="dk1"/>
                        </a:solidFill>
                        <a:effectLst/>
                        <a:latin typeface="+mn-lt"/>
                        <a:ea typeface="+mn-ea"/>
                        <a:cs typeface="+mn-cs"/>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151611"/>
                  </a:ext>
                </a:extLst>
              </a:tr>
              <a:tr h="349558">
                <a:tc>
                  <a:txBody>
                    <a:bodyPr/>
                    <a:lstStyle/>
                    <a:p>
                      <a:pPr algn="ctr" fontAlgn="b"/>
                      <a:r>
                        <a:rPr lang="en-US" sz="2100" u="none" strike="noStrike" dirty="0" err="1">
                          <a:effectLst/>
                        </a:rPr>
                        <a:t>TextRNN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a:effectLst/>
                        </a:rPr>
                        <a:t>0.710634</a:t>
                      </a:r>
                      <a:endParaRPr lang="en-US" altLang="zh-CN"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9098328"/>
                  </a:ext>
                </a:extLst>
              </a:tr>
              <a:tr h="349558">
                <a:tc>
                  <a:txBody>
                    <a:bodyPr/>
                    <a:lstStyle/>
                    <a:p>
                      <a:pPr algn="ctr" fontAlgn="b"/>
                      <a:r>
                        <a:rPr lang="en-US" sz="2100" u="none" strike="noStrike" dirty="0" err="1">
                          <a:effectLst/>
                        </a:rPr>
                        <a:t>TextCNN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a:effectLst/>
                        </a:rPr>
                        <a:t>0.69053</a:t>
                      </a:r>
                      <a:endParaRPr lang="en-US" altLang="zh-CN"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743787"/>
                  </a:ext>
                </a:extLst>
              </a:tr>
              <a:tr h="0">
                <a:tc>
                  <a:txBody>
                    <a:bodyPr/>
                    <a:lstStyle/>
                    <a:p>
                      <a:pPr algn="ctr" fontAlgn="b"/>
                      <a:r>
                        <a:rPr lang="en-US" sz="2100" u="none" strike="noStrike" dirty="0" err="1">
                          <a:solidFill>
                            <a:srgbClr val="FF0000"/>
                          </a:solidFill>
                          <a:effectLst/>
                        </a:rPr>
                        <a:t>TextRNN+Attention</a:t>
                      </a:r>
                      <a:endParaRPr lang="en-US" sz="2100" b="0" i="0" u="none" strike="noStrike" dirty="0">
                        <a:solidFill>
                          <a:srgbClr val="FF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solidFill>
                            <a:srgbClr val="FF0000"/>
                          </a:solidFill>
                          <a:effectLst/>
                        </a:rPr>
                        <a:t>0.715546</a:t>
                      </a:r>
                      <a:endParaRPr lang="en-US" altLang="zh-CN" sz="2100" b="0" i="0" u="none" strike="noStrike" dirty="0">
                        <a:solidFill>
                          <a:srgbClr val="FF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513712"/>
                  </a:ext>
                </a:extLst>
              </a:tr>
              <a:tr h="349558">
                <a:tc>
                  <a:txBody>
                    <a:bodyPr/>
                    <a:lstStyle/>
                    <a:p>
                      <a:pPr algn="ctr" fontAlgn="b"/>
                      <a:r>
                        <a:rPr lang="en-US" sz="2100" u="none" strike="noStrike" dirty="0" err="1">
                          <a:effectLst/>
                        </a:rPr>
                        <a:t>TextRCNN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0.709361</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7500790"/>
                  </a:ext>
                </a:extLst>
              </a:tr>
              <a:tr h="349558">
                <a:tc>
                  <a:txBody>
                    <a:bodyPr/>
                    <a:lstStyle/>
                    <a:p>
                      <a:pPr algn="ctr" fontAlgn="b"/>
                      <a:r>
                        <a:rPr lang="en-US" sz="2100" u="none" strike="noStrike">
                          <a:effectLst/>
                        </a:rPr>
                        <a:t>DPCNN</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0.711544</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005095"/>
                  </a:ext>
                </a:extLst>
              </a:tr>
              <a:tr h="349558">
                <a:tc>
                  <a:txBody>
                    <a:bodyPr/>
                    <a:lstStyle/>
                    <a:p>
                      <a:pPr algn="ctr" fontAlgn="b"/>
                      <a:r>
                        <a:rPr lang="en-US" sz="2100" u="none" strike="noStrike">
                          <a:effectLst/>
                        </a:rPr>
                        <a:t>Transformer</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0.703539</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54137"/>
                  </a:ext>
                </a:extLst>
              </a:tr>
              <a:tr h="349558">
                <a:tc>
                  <a:txBody>
                    <a:bodyPr/>
                    <a:lstStyle/>
                    <a:p>
                      <a:pPr algn="ctr" fontAlgn="b"/>
                      <a:r>
                        <a:rPr lang="en-US" sz="2100" u="none" strike="noStrike">
                          <a:effectLst/>
                        </a:rPr>
                        <a:t>FastText</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0.691804</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0831345"/>
                  </a:ext>
                </a:extLst>
              </a:tr>
              <a:tr h="349558">
                <a:tc>
                  <a:txBody>
                    <a:bodyPr/>
                    <a:lstStyle/>
                    <a:p>
                      <a:pPr algn="ctr" fontAlgn="b"/>
                      <a:r>
                        <a:rPr lang="en-US" sz="2100" u="none" strike="noStrike">
                          <a:effectLst/>
                        </a:rPr>
                        <a:t>bert-base-chinese</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0.732102</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512807"/>
                  </a:ext>
                </a:extLst>
              </a:tr>
              <a:tr h="0">
                <a:tc>
                  <a:txBody>
                    <a:bodyPr/>
                    <a:lstStyle/>
                    <a:p>
                      <a:pPr algn="ctr" fontAlgn="b"/>
                      <a:r>
                        <a:rPr lang="en-US" sz="2100" u="none" strike="noStrike" dirty="0">
                          <a:effectLst/>
                        </a:rPr>
                        <a:t>Bert+800</a:t>
                      </a:r>
                      <a:r>
                        <a:rPr lang="en-US" altLang="zh-CN" sz="2100" u="none" strike="noStrike" dirty="0">
                          <a:effectLst/>
                        </a:rPr>
                        <a:t>M</a:t>
                      </a:r>
                      <a:r>
                        <a:rPr lang="zh-CN" altLang="en-US" sz="2100" u="none" strike="noStrike" dirty="0">
                          <a:effectLst/>
                        </a:rPr>
                        <a:t>经营范围</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b="0" i="0" u="none" strike="noStrike" dirty="0">
                          <a:solidFill>
                            <a:srgbClr val="000000"/>
                          </a:solidFill>
                          <a:effectLst/>
                          <a:latin typeface="等线" panose="02010600030101010101" pitchFamily="2" charset="-122"/>
                          <a:ea typeface="等线" panose="02010600030101010101" pitchFamily="2" charset="-122"/>
                        </a:rPr>
                        <a:t>-</a:t>
                      </a: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891191"/>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Bert+1700M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0.735377</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5774774"/>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Bert+2600M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0.736287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366275"/>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Bert+3500M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0.736196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206594"/>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Bert+4400M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0.738015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6295967"/>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Bert+5300M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0.73756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5606793"/>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Bert+6200M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0.740562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9691648"/>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a:t>
                      </a:r>
                      <a:r>
                        <a:rPr lang="zh-CN" altLang="en-US" sz="2100" u="none" strike="noStrike" dirty="0">
                          <a:effectLst/>
                        </a:rPr>
                        <a:t>经营范围</a:t>
                      </a:r>
                      <a:r>
                        <a:rPr lang="en-US" altLang="zh-CN" sz="2100" u="none" strike="noStrike" dirty="0">
                          <a:effectLst/>
                        </a:rPr>
                        <a:t>+</a:t>
                      </a:r>
                      <a:r>
                        <a:rPr lang="zh-CN" altLang="en-US" sz="2100" u="none" strike="noStrike" dirty="0">
                          <a:effectLst/>
                        </a:rPr>
                        <a:t>行业解释</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3098981"/>
                  </a:ext>
                </a:extLst>
              </a:tr>
            </a:tbl>
          </a:graphicData>
        </a:graphic>
      </p:graphicFrame>
      <p:sp>
        <p:nvSpPr>
          <p:cNvPr id="6" name="文本框 5">
            <a:extLst>
              <a:ext uri="{FF2B5EF4-FFF2-40B4-BE49-F238E27FC236}">
                <a16:creationId xmlns:a16="http://schemas.microsoft.com/office/drawing/2014/main" id="{7FEB85EC-C6C3-4EC8-A1BE-8AADFA8D84EE}"/>
              </a:ext>
            </a:extLst>
          </p:cNvPr>
          <p:cNvSpPr txBox="1"/>
          <p:nvPr/>
        </p:nvSpPr>
        <p:spPr>
          <a:xfrm>
            <a:off x="963560" y="1286220"/>
            <a:ext cx="5132440" cy="445455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数据集：将</a:t>
            </a:r>
            <a:r>
              <a:rPr lang="en-US" altLang="zh-CN" sz="2000" dirty="0">
                <a:solidFill>
                  <a:schemeClr val="tx1">
                    <a:lumMod val="85000"/>
                    <a:lumOff val="15000"/>
                  </a:schemeClr>
                </a:solidFill>
                <a:cs typeface="+mn-ea"/>
                <a:sym typeface="+mn-lt"/>
              </a:rPr>
              <a:t>11</a:t>
            </a:r>
            <a:r>
              <a:rPr lang="zh-CN" altLang="en-US" sz="2000" dirty="0">
                <a:solidFill>
                  <a:schemeClr val="tx1">
                    <a:lumMod val="85000"/>
                    <a:lumOff val="15000"/>
                  </a:schemeClr>
                </a:solidFill>
                <a:cs typeface="+mn-ea"/>
                <a:sym typeface="+mn-lt"/>
              </a:rPr>
              <a:t>万条匹配的数据集按照行业划分，按照</a:t>
            </a:r>
            <a:r>
              <a:rPr lang="en-US" altLang="zh-CN" sz="2000" dirty="0">
                <a:solidFill>
                  <a:schemeClr val="tx1">
                    <a:lumMod val="85000"/>
                    <a:lumOff val="15000"/>
                  </a:schemeClr>
                </a:solidFill>
                <a:cs typeface="+mn-ea"/>
                <a:sym typeface="+mn-lt"/>
              </a:rPr>
              <a:t>8:1:1</a:t>
            </a:r>
            <a:r>
              <a:rPr lang="zh-CN" altLang="en-US" sz="2000" dirty="0">
                <a:solidFill>
                  <a:schemeClr val="tx1">
                    <a:lumMod val="85000"/>
                    <a:lumOff val="15000"/>
                  </a:schemeClr>
                </a:solidFill>
                <a:cs typeface="+mn-ea"/>
                <a:sym typeface="+mn-lt"/>
              </a:rPr>
              <a:t>的比例进行训练集：验证集：测试集划分。</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对所有的经营范围进行预处理，删除括号内的干扰项，仅保留第一个“；”前的文本内容</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训练时间：</a:t>
            </a:r>
            <a:r>
              <a:rPr lang="en-US" altLang="zh-CN" sz="2000" dirty="0">
                <a:solidFill>
                  <a:schemeClr val="tx1">
                    <a:lumMod val="85000"/>
                    <a:lumOff val="15000"/>
                  </a:schemeClr>
                </a:solidFill>
                <a:cs typeface="+mn-ea"/>
                <a:sym typeface="+mn-lt"/>
              </a:rPr>
              <a:t>900M</a:t>
            </a:r>
            <a:r>
              <a:rPr lang="zh-CN" altLang="en-US" sz="2000" dirty="0">
                <a:solidFill>
                  <a:schemeClr val="tx1">
                    <a:lumMod val="85000"/>
                    <a:lumOff val="15000"/>
                  </a:schemeClr>
                </a:solidFill>
                <a:cs typeface="+mn-ea"/>
                <a:sym typeface="+mn-lt"/>
              </a:rPr>
              <a:t>的经营范围文本，预训练</a:t>
            </a:r>
            <a:r>
              <a:rPr lang="en-US" altLang="zh-CN" sz="2000" dirty="0">
                <a:solidFill>
                  <a:schemeClr val="tx1">
                    <a:lumMod val="85000"/>
                    <a:lumOff val="15000"/>
                  </a:schemeClr>
                </a:solidFill>
                <a:cs typeface="+mn-ea"/>
                <a:sym typeface="+mn-lt"/>
              </a:rPr>
              <a:t>3</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epoch</a:t>
            </a:r>
            <a:r>
              <a:rPr lang="zh-CN" altLang="en-US" sz="2000" dirty="0">
                <a:solidFill>
                  <a:schemeClr val="tx1">
                    <a:lumMod val="85000"/>
                    <a:lumOff val="15000"/>
                  </a:schemeClr>
                </a:solidFill>
                <a:cs typeface="+mn-ea"/>
                <a:sym typeface="+mn-lt"/>
              </a:rPr>
              <a:t>，单</a:t>
            </a:r>
            <a:r>
              <a:rPr lang="en-US" altLang="zh-CN" sz="2000" dirty="0">
                <a:solidFill>
                  <a:schemeClr val="tx1">
                    <a:lumMod val="85000"/>
                    <a:lumOff val="15000"/>
                  </a:schemeClr>
                </a:solidFill>
                <a:cs typeface="+mn-ea"/>
                <a:sym typeface="+mn-lt"/>
              </a:rPr>
              <a:t>GPU</a:t>
            </a:r>
            <a:r>
              <a:rPr lang="zh-CN" altLang="en-US" sz="2000" dirty="0">
                <a:solidFill>
                  <a:schemeClr val="tx1">
                    <a:lumMod val="85000"/>
                    <a:lumOff val="15000"/>
                  </a:schemeClr>
                </a:solidFill>
                <a:cs typeface="+mn-ea"/>
                <a:sym typeface="+mn-lt"/>
              </a:rPr>
              <a:t>使用</a:t>
            </a:r>
            <a:r>
              <a:rPr lang="en-US" altLang="zh-CN" sz="2000" dirty="0">
                <a:solidFill>
                  <a:schemeClr val="tx1">
                    <a:lumMod val="85000"/>
                    <a:lumOff val="15000"/>
                  </a:schemeClr>
                </a:solidFill>
                <a:cs typeface="+mn-ea"/>
                <a:sym typeface="+mn-lt"/>
              </a:rPr>
              <a:t>10G</a:t>
            </a:r>
            <a:r>
              <a:rPr lang="zh-CN" altLang="en-US" sz="2000" dirty="0">
                <a:solidFill>
                  <a:schemeClr val="tx1">
                    <a:lumMod val="85000"/>
                    <a:lumOff val="15000"/>
                  </a:schemeClr>
                </a:solidFill>
                <a:cs typeface="+mn-ea"/>
                <a:sym typeface="+mn-lt"/>
              </a:rPr>
              <a:t>，时间预估为</a:t>
            </a:r>
            <a:r>
              <a:rPr lang="en-US" altLang="zh-CN" sz="2000" dirty="0">
                <a:solidFill>
                  <a:schemeClr val="tx1">
                    <a:lumMod val="85000"/>
                    <a:lumOff val="15000"/>
                  </a:schemeClr>
                </a:solidFill>
                <a:cs typeface="+mn-ea"/>
                <a:sym typeface="+mn-lt"/>
              </a:rPr>
              <a:t>22h</a:t>
            </a:r>
            <a:r>
              <a:rPr lang="zh-CN" altLang="en-US" sz="2000" dirty="0">
                <a:solidFill>
                  <a:schemeClr val="tx1">
                    <a:lumMod val="85000"/>
                    <a:lumOff val="15000"/>
                  </a:schemeClr>
                </a:solidFill>
                <a:cs typeface="+mn-ea"/>
                <a:sym typeface="+mn-lt"/>
              </a:rPr>
              <a:t>；微调</a:t>
            </a:r>
            <a:r>
              <a:rPr lang="en-US" altLang="zh-CN" sz="2000" dirty="0">
                <a:solidFill>
                  <a:schemeClr val="tx1">
                    <a:lumMod val="85000"/>
                    <a:lumOff val="15000"/>
                  </a:schemeClr>
                </a:solidFill>
                <a:cs typeface="+mn-ea"/>
                <a:sym typeface="+mn-lt"/>
              </a:rPr>
              <a:t>9w</a:t>
            </a:r>
            <a:r>
              <a:rPr lang="zh-CN" altLang="en-US" sz="2000" dirty="0">
                <a:solidFill>
                  <a:schemeClr val="tx1">
                    <a:lumMod val="85000"/>
                    <a:lumOff val="15000"/>
                  </a:schemeClr>
                </a:solidFill>
                <a:cs typeface="+mn-ea"/>
                <a:sym typeface="+mn-lt"/>
              </a:rPr>
              <a:t>数据，单</a:t>
            </a:r>
            <a:r>
              <a:rPr lang="en-US" altLang="zh-CN" sz="2000" dirty="0">
                <a:solidFill>
                  <a:schemeClr val="tx1">
                    <a:lumMod val="85000"/>
                    <a:lumOff val="15000"/>
                  </a:schemeClr>
                </a:solidFill>
                <a:cs typeface="+mn-ea"/>
                <a:sym typeface="+mn-lt"/>
              </a:rPr>
              <a:t>GPU</a:t>
            </a:r>
            <a:r>
              <a:rPr lang="zh-CN" altLang="en-US" sz="2000" dirty="0">
                <a:solidFill>
                  <a:schemeClr val="tx1">
                    <a:lumMod val="85000"/>
                    <a:lumOff val="15000"/>
                  </a:schemeClr>
                </a:solidFill>
                <a:cs typeface="+mn-ea"/>
                <a:sym typeface="+mn-lt"/>
              </a:rPr>
              <a:t>使用</a:t>
            </a:r>
            <a:r>
              <a:rPr lang="en-US" altLang="zh-CN" sz="2000" dirty="0">
                <a:solidFill>
                  <a:schemeClr val="tx1">
                    <a:lumMod val="85000"/>
                    <a:lumOff val="15000"/>
                  </a:schemeClr>
                </a:solidFill>
                <a:cs typeface="+mn-ea"/>
                <a:sym typeface="+mn-lt"/>
              </a:rPr>
              <a:t>11G</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1</a:t>
            </a:r>
            <a:r>
              <a:rPr lang="zh-CN" altLang="en-US" sz="2000" dirty="0">
                <a:solidFill>
                  <a:schemeClr val="tx1">
                    <a:lumMod val="85000"/>
                    <a:lumOff val="15000"/>
                  </a:schemeClr>
                </a:solidFill>
                <a:cs typeface="+mn-ea"/>
                <a:sym typeface="+mn-lt"/>
              </a:rPr>
              <a:t>个</a:t>
            </a:r>
            <a:r>
              <a:rPr lang="en-US" altLang="zh-CN" sz="2000" dirty="0">
                <a:solidFill>
                  <a:schemeClr val="tx1">
                    <a:lumMod val="85000"/>
                    <a:lumOff val="15000"/>
                  </a:schemeClr>
                </a:solidFill>
                <a:cs typeface="+mn-ea"/>
                <a:sym typeface="+mn-lt"/>
              </a:rPr>
              <a:t>epoch</a:t>
            </a:r>
            <a:r>
              <a:rPr lang="zh-CN" altLang="en-US" sz="2000" dirty="0">
                <a:solidFill>
                  <a:schemeClr val="tx1">
                    <a:lumMod val="85000"/>
                    <a:lumOff val="15000"/>
                  </a:schemeClr>
                </a:solidFill>
                <a:cs typeface="+mn-ea"/>
                <a:sym typeface="+mn-lt"/>
              </a:rPr>
              <a:t>时间花费</a:t>
            </a:r>
            <a:r>
              <a:rPr lang="en-US" altLang="zh-CN" sz="2000" dirty="0">
                <a:solidFill>
                  <a:schemeClr val="tx1">
                    <a:lumMod val="85000"/>
                    <a:lumOff val="15000"/>
                  </a:schemeClr>
                </a:solidFill>
                <a:cs typeface="+mn-ea"/>
                <a:sym typeface="+mn-lt"/>
              </a:rPr>
              <a:t>10min</a:t>
            </a: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对比一些传统的文本分类方法</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263120142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dirty="0">
                <a:latin typeface="+mn-lt"/>
                <a:ea typeface="+mn-ea"/>
                <a:cs typeface="+mn-ea"/>
                <a:sym typeface="+mn-lt"/>
              </a:rPr>
              <a:t>Dev</a:t>
            </a:r>
            <a:r>
              <a:rPr lang="zh-CN" altLang="en-US" sz="3200" dirty="0">
                <a:latin typeface="+mn-lt"/>
                <a:ea typeface="+mn-ea"/>
                <a:cs typeface="+mn-ea"/>
                <a:sym typeface="+mn-lt"/>
              </a:rPr>
              <a:t>准确率对比</a:t>
            </a:r>
          </a:p>
        </p:txBody>
      </p:sp>
      <p:graphicFrame>
        <p:nvGraphicFramePr>
          <p:cNvPr id="7" name="图表 6">
            <a:extLst>
              <a:ext uri="{FF2B5EF4-FFF2-40B4-BE49-F238E27FC236}">
                <a16:creationId xmlns:a16="http://schemas.microsoft.com/office/drawing/2014/main" id="{C3CE509E-B4D9-4220-9F12-8341CC579C3C}"/>
              </a:ext>
            </a:extLst>
          </p:cNvPr>
          <p:cNvGraphicFramePr>
            <a:graphicFrameLocks/>
          </p:cNvGraphicFramePr>
          <p:nvPr>
            <p:extLst>
              <p:ext uri="{D42A27DB-BD31-4B8C-83A1-F6EECF244321}">
                <p14:modId xmlns:p14="http://schemas.microsoft.com/office/powerpoint/2010/main" val="1800537030"/>
              </p:ext>
            </p:extLst>
          </p:nvPr>
        </p:nvGraphicFramePr>
        <p:xfrm>
          <a:off x="1048467" y="895350"/>
          <a:ext cx="9937750" cy="59626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53386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收敛速度对比</a:t>
            </a:r>
          </a:p>
        </p:txBody>
      </p:sp>
      <p:graphicFrame>
        <p:nvGraphicFramePr>
          <p:cNvPr id="5" name="图表 4">
            <a:extLst>
              <a:ext uri="{FF2B5EF4-FFF2-40B4-BE49-F238E27FC236}">
                <a16:creationId xmlns:a16="http://schemas.microsoft.com/office/drawing/2014/main" id="{6CE1848E-D927-4433-82DB-2D1293E80A83}"/>
              </a:ext>
            </a:extLst>
          </p:cNvPr>
          <p:cNvGraphicFramePr>
            <a:graphicFrameLocks/>
          </p:cNvGraphicFramePr>
          <p:nvPr>
            <p:extLst>
              <p:ext uri="{D42A27DB-BD31-4B8C-83A1-F6EECF244321}">
                <p14:modId xmlns:p14="http://schemas.microsoft.com/office/powerpoint/2010/main" val="96369465"/>
              </p:ext>
            </p:extLst>
          </p:nvPr>
        </p:nvGraphicFramePr>
        <p:xfrm>
          <a:off x="1029161" y="854915"/>
          <a:ext cx="10133678" cy="60802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58185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7" y="339417"/>
            <a:ext cx="4812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下一步计划</a:t>
            </a:r>
          </a:p>
        </p:txBody>
      </p:sp>
      <p:graphicFrame>
        <p:nvGraphicFramePr>
          <p:cNvPr id="3" name="表格 2">
            <a:extLst>
              <a:ext uri="{FF2B5EF4-FFF2-40B4-BE49-F238E27FC236}">
                <a16:creationId xmlns:a16="http://schemas.microsoft.com/office/drawing/2014/main" id="{166FDE67-63CF-416F-A261-718857B1CD47}"/>
              </a:ext>
            </a:extLst>
          </p:cNvPr>
          <p:cNvGraphicFramePr>
            <a:graphicFrameLocks noGrp="1"/>
          </p:cNvGraphicFramePr>
          <p:nvPr/>
        </p:nvGraphicFramePr>
        <p:xfrm>
          <a:off x="6410632" y="692150"/>
          <a:ext cx="4913057" cy="5842406"/>
        </p:xfrm>
        <a:graphic>
          <a:graphicData uri="http://schemas.openxmlformats.org/drawingml/2006/table">
            <a:tbl>
              <a:tblPr>
                <a:tableStyleId>{5C22544A-7EE6-4342-B048-85BDC9FD1C3A}</a:tableStyleId>
              </a:tblPr>
              <a:tblGrid>
                <a:gridCol w="3244471">
                  <a:extLst>
                    <a:ext uri="{9D8B030D-6E8A-4147-A177-3AD203B41FA5}">
                      <a16:colId xmlns:a16="http://schemas.microsoft.com/office/drawing/2014/main" val="3287804081"/>
                    </a:ext>
                  </a:extLst>
                </a:gridCol>
                <a:gridCol w="1668586">
                  <a:extLst>
                    <a:ext uri="{9D8B030D-6E8A-4147-A177-3AD203B41FA5}">
                      <a16:colId xmlns:a16="http://schemas.microsoft.com/office/drawing/2014/main" val="1537602962"/>
                    </a:ext>
                  </a:extLst>
                </a:gridCol>
              </a:tblGrid>
              <a:tr h="349558">
                <a:tc>
                  <a:txBody>
                    <a:bodyPr/>
                    <a:lstStyle/>
                    <a:p>
                      <a:pPr marL="0" algn="ctr" defTabSz="914400" rtl="0" eaLnBrk="1" fontAlgn="b" latinLnBrk="0" hangingPunct="1"/>
                      <a:r>
                        <a:rPr lang="zh-CN" altLang="en-US" sz="2100" u="none" strike="noStrike" kern="1200" dirty="0">
                          <a:solidFill>
                            <a:schemeClr val="dk1"/>
                          </a:solidFill>
                          <a:effectLst/>
                          <a:latin typeface="+mn-lt"/>
                          <a:ea typeface="+mn-ea"/>
                          <a:cs typeface="+mn-cs"/>
                        </a:rPr>
                        <a:t>模型名</a:t>
                      </a: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zh-CN" altLang="en-US" sz="2100" u="none" strike="noStrike" kern="1200" dirty="0">
                          <a:solidFill>
                            <a:schemeClr val="dk1"/>
                          </a:solidFill>
                          <a:effectLst/>
                          <a:latin typeface="+mn-lt"/>
                          <a:ea typeface="+mn-ea"/>
                          <a:cs typeface="+mn-cs"/>
                        </a:rPr>
                        <a:t>准确率</a:t>
                      </a:r>
                      <a:endParaRPr lang="en-US" sz="2100" u="none" strike="noStrike" kern="1200" dirty="0">
                        <a:solidFill>
                          <a:schemeClr val="dk1"/>
                        </a:solidFill>
                        <a:effectLst/>
                        <a:latin typeface="+mn-lt"/>
                        <a:ea typeface="+mn-ea"/>
                        <a:cs typeface="+mn-cs"/>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151611"/>
                  </a:ext>
                </a:extLst>
              </a:tr>
              <a:tr h="349558">
                <a:tc>
                  <a:txBody>
                    <a:bodyPr/>
                    <a:lstStyle/>
                    <a:p>
                      <a:pPr algn="ctr" fontAlgn="b"/>
                      <a:r>
                        <a:rPr lang="en-US" sz="2100" u="none" strike="noStrike" dirty="0" err="1">
                          <a:effectLst/>
                        </a:rPr>
                        <a:t>TextRNN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a:effectLst/>
                        </a:rPr>
                        <a:t>0.710634</a:t>
                      </a:r>
                      <a:endParaRPr lang="en-US" altLang="zh-CN"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9098328"/>
                  </a:ext>
                </a:extLst>
              </a:tr>
              <a:tr h="349558">
                <a:tc>
                  <a:txBody>
                    <a:bodyPr/>
                    <a:lstStyle/>
                    <a:p>
                      <a:pPr algn="ctr" fontAlgn="b"/>
                      <a:r>
                        <a:rPr lang="en-US" sz="2100" u="none" strike="noStrike" dirty="0" err="1">
                          <a:effectLst/>
                        </a:rPr>
                        <a:t>TextCNN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a:effectLst/>
                        </a:rPr>
                        <a:t>0.69053</a:t>
                      </a:r>
                      <a:endParaRPr lang="en-US" altLang="zh-CN"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743787"/>
                  </a:ext>
                </a:extLst>
              </a:tr>
              <a:tr h="0">
                <a:tc>
                  <a:txBody>
                    <a:bodyPr/>
                    <a:lstStyle/>
                    <a:p>
                      <a:pPr algn="ctr" fontAlgn="b"/>
                      <a:r>
                        <a:rPr lang="en-US" sz="2100" u="none" strike="noStrike" dirty="0" err="1">
                          <a:solidFill>
                            <a:srgbClr val="FF0000"/>
                          </a:solidFill>
                          <a:effectLst/>
                        </a:rPr>
                        <a:t>TextRNN+Attention</a:t>
                      </a:r>
                      <a:endParaRPr lang="en-US" sz="2100" b="0" i="0" u="none" strike="noStrike" dirty="0">
                        <a:solidFill>
                          <a:srgbClr val="FF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solidFill>
                            <a:srgbClr val="FF0000"/>
                          </a:solidFill>
                          <a:effectLst/>
                        </a:rPr>
                        <a:t>0.715546</a:t>
                      </a:r>
                      <a:endParaRPr lang="en-US" altLang="zh-CN" sz="2100" b="0" i="0" u="none" strike="noStrike" dirty="0">
                        <a:solidFill>
                          <a:srgbClr val="FF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513712"/>
                  </a:ext>
                </a:extLst>
              </a:tr>
              <a:tr h="349558">
                <a:tc>
                  <a:txBody>
                    <a:bodyPr/>
                    <a:lstStyle/>
                    <a:p>
                      <a:pPr algn="ctr" fontAlgn="b"/>
                      <a:r>
                        <a:rPr lang="en-US" sz="2100" u="none" strike="noStrike" dirty="0" err="1">
                          <a:effectLst/>
                        </a:rPr>
                        <a:t>TextRCNN</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0.709361</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7500790"/>
                  </a:ext>
                </a:extLst>
              </a:tr>
              <a:tr h="349558">
                <a:tc>
                  <a:txBody>
                    <a:bodyPr/>
                    <a:lstStyle/>
                    <a:p>
                      <a:pPr algn="ctr" fontAlgn="b"/>
                      <a:r>
                        <a:rPr lang="en-US" sz="2100" u="none" strike="noStrike">
                          <a:effectLst/>
                        </a:rPr>
                        <a:t>DPCNN</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0.711544</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005095"/>
                  </a:ext>
                </a:extLst>
              </a:tr>
              <a:tr h="349558">
                <a:tc>
                  <a:txBody>
                    <a:bodyPr/>
                    <a:lstStyle/>
                    <a:p>
                      <a:pPr algn="ctr" fontAlgn="b"/>
                      <a:r>
                        <a:rPr lang="en-US" sz="2100" u="none" strike="noStrike">
                          <a:effectLst/>
                        </a:rPr>
                        <a:t>Transformer</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0.703539</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54137"/>
                  </a:ext>
                </a:extLst>
              </a:tr>
              <a:tr h="349558">
                <a:tc>
                  <a:txBody>
                    <a:bodyPr/>
                    <a:lstStyle/>
                    <a:p>
                      <a:pPr algn="ctr" fontAlgn="b"/>
                      <a:r>
                        <a:rPr lang="en-US" sz="2100" u="none" strike="noStrike">
                          <a:effectLst/>
                        </a:rPr>
                        <a:t>FastText</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0.691804</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0831345"/>
                  </a:ext>
                </a:extLst>
              </a:tr>
              <a:tr h="349558">
                <a:tc>
                  <a:txBody>
                    <a:bodyPr/>
                    <a:lstStyle/>
                    <a:p>
                      <a:pPr algn="ctr" fontAlgn="b"/>
                      <a:r>
                        <a:rPr lang="en-US" sz="2100" u="none" strike="noStrike">
                          <a:effectLst/>
                        </a:rPr>
                        <a:t>bert-base-chinese</a:t>
                      </a:r>
                      <a:endParaRPr lang="en-US" sz="2100" b="0" i="0" u="none" strike="noStrike">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u="none" strike="noStrike" dirty="0">
                          <a:effectLst/>
                        </a:rPr>
                        <a:t>0.732102</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512807"/>
                  </a:ext>
                </a:extLst>
              </a:tr>
              <a:tr h="0">
                <a:tc>
                  <a:txBody>
                    <a:bodyPr/>
                    <a:lstStyle/>
                    <a:p>
                      <a:pPr algn="ctr" fontAlgn="b"/>
                      <a:r>
                        <a:rPr lang="en-US" sz="2100" u="none" strike="noStrike" dirty="0">
                          <a:effectLst/>
                        </a:rPr>
                        <a:t>Bert+800</a:t>
                      </a:r>
                      <a:r>
                        <a:rPr lang="en-US" altLang="zh-CN" sz="2100" u="none" strike="noStrike" dirty="0">
                          <a:effectLst/>
                        </a:rPr>
                        <a:t>M</a:t>
                      </a:r>
                      <a:r>
                        <a:rPr lang="zh-CN" altLang="en-US" sz="2100" u="none" strike="noStrike" dirty="0">
                          <a:effectLst/>
                        </a:rPr>
                        <a:t>经营范围</a:t>
                      </a:r>
                      <a:endParaRPr lang="en-US"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2100" b="0" i="0" u="none" strike="noStrike" dirty="0">
                          <a:solidFill>
                            <a:srgbClr val="000000"/>
                          </a:solidFill>
                          <a:effectLst/>
                          <a:latin typeface="等线" panose="02010600030101010101" pitchFamily="2" charset="-122"/>
                          <a:ea typeface="等线" panose="02010600030101010101" pitchFamily="2" charset="-122"/>
                        </a:rPr>
                        <a:t>-</a:t>
                      </a: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891191"/>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Bert+1700M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0.735377</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5774774"/>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Bert+2600M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0.736287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366275"/>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Bert+3500M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0.736196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206594"/>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Bert+4400M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0.738015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6295967"/>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Bert+5300M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0.73756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5606793"/>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Bert+6200M</a:t>
                      </a:r>
                      <a:r>
                        <a:rPr lang="zh-CN" altLang="en-US" sz="2100" u="none" strike="noStrike" dirty="0">
                          <a:effectLst/>
                        </a:rPr>
                        <a:t>经营范围</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2100" u="none" strike="noStrike" kern="1200" dirty="0">
                          <a:solidFill>
                            <a:schemeClr val="dk1"/>
                          </a:solidFill>
                          <a:effectLst/>
                          <a:latin typeface="+mn-lt"/>
                          <a:ea typeface="+mn-ea"/>
                          <a:cs typeface="+mn-cs"/>
                        </a:rPr>
                        <a:t>0.740562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9691648"/>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2100" u="none" strike="noStrike" dirty="0">
                          <a:effectLst/>
                        </a:rPr>
                        <a:t>Bert+</a:t>
                      </a:r>
                      <a:r>
                        <a:rPr lang="zh-CN" altLang="en-US" sz="2100" u="none" strike="noStrike" dirty="0">
                          <a:effectLst/>
                        </a:rPr>
                        <a:t>经营范围</a:t>
                      </a:r>
                      <a:r>
                        <a:rPr lang="en-US" altLang="zh-CN" sz="2100" u="none" strike="noStrike" dirty="0">
                          <a:effectLst/>
                        </a:rPr>
                        <a:t>+</a:t>
                      </a:r>
                      <a:r>
                        <a:rPr lang="zh-CN" altLang="en-US" sz="2100" u="none" strike="noStrike" dirty="0">
                          <a:effectLst/>
                        </a:rPr>
                        <a:t>行业解释</a:t>
                      </a:r>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altLang="zh-CN" sz="2100" b="0" i="0" u="none" strike="noStrike" dirty="0">
                        <a:solidFill>
                          <a:srgbClr val="000000"/>
                        </a:solidFill>
                        <a:effectLst/>
                        <a:latin typeface="等线" panose="02010600030101010101" pitchFamily="2" charset="-122"/>
                        <a:ea typeface="等线" panose="02010600030101010101" pitchFamily="2" charset="-122"/>
                      </a:endParaRPr>
                    </a:p>
                  </a:txBody>
                  <a:tcPr marL="18398" marR="18398" marT="183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3098981"/>
                  </a:ext>
                </a:extLst>
              </a:tr>
            </a:tbl>
          </a:graphicData>
        </a:graphic>
      </p:graphicFrame>
      <p:sp>
        <p:nvSpPr>
          <p:cNvPr id="6" name="文本框 5">
            <a:extLst>
              <a:ext uri="{FF2B5EF4-FFF2-40B4-BE49-F238E27FC236}">
                <a16:creationId xmlns:a16="http://schemas.microsoft.com/office/drawing/2014/main" id="{7FEB85EC-C6C3-4EC8-A1BE-8AADFA8D84EE}"/>
              </a:ext>
            </a:extLst>
          </p:cNvPr>
          <p:cNvSpPr txBox="1"/>
          <p:nvPr/>
        </p:nvSpPr>
        <p:spPr>
          <a:xfrm>
            <a:off x="963560" y="1286220"/>
            <a:ext cx="5132440" cy="285411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实验结果提升并不显著，考虑是否是因为数据量的关系</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下一步计划引入</a:t>
            </a:r>
            <a:r>
              <a:rPr lang="en-US" altLang="zh-CN" sz="2000" dirty="0">
                <a:solidFill>
                  <a:schemeClr val="tx1">
                    <a:lumMod val="85000"/>
                    <a:lumOff val="15000"/>
                  </a:schemeClr>
                </a:solidFill>
                <a:cs typeface="+mn-ea"/>
                <a:sym typeface="+mn-lt"/>
              </a:rPr>
              <a:t>zero-shot</a:t>
            </a:r>
            <a:r>
              <a:rPr lang="zh-CN" altLang="en-US" sz="2000" dirty="0">
                <a:solidFill>
                  <a:schemeClr val="tx1">
                    <a:lumMod val="85000"/>
                    <a:lumOff val="15000"/>
                  </a:schemeClr>
                </a:solidFill>
                <a:cs typeface="+mn-ea"/>
                <a:sym typeface="+mn-lt"/>
              </a:rPr>
              <a:t>、</a:t>
            </a:r>
            <a:r>
              <a:rPr lang="en-US" altLang="zh-CN" sz="2000" dirty="0">
                <a:solidFill>
                  <a:schemeClr val="tx1">
                    <a:lumMod val="85000"/>
                    <a:lumOff val="15000"/>
                  </a:schemeClr>
                </a:solidFill>
                <a:cs typeface="+mn-ea"/>
                <a:sym typeface="+mn-lt"/>
              </a:rPr>
              <a:t>1-shot~10-shot</a:t>
            </a:r>
            <a:r>
              <a:rPr lang="zh-CN" altLang="en-US" sz="2000" dirty="0">
                <a:solidFill>
                  <a:schemeClr val="tx1">
                    <a:lumMod val="85000"/>
                    <a:lumOff val="15000"/>
                  </a:schemeClr>
                </a:solidFill>
                <a:cs typeface="+mn-ea"/>
                <a:sym typeface="+mn-lt"/>
              </a:rPr>
              <a:t>、逐步添加</a:t>
            </a:r>
            <a:r>
              <a:rPr lang="en-US" altLang="zh-CN" sz="2000" dirty="0">
                <a:solidFill>
                  <a:schemeClr val="tx1">
                    <a:lumMod val="85000"/>
                    <a:lumOff val="15000"/>
                  </a:schemeClr>
                </a:solidFill>
                <a:cs typeface="+mn-ea"/>
                <a:sym typeface="+mn-lt"/>
              </a:rPr>
              <a:t>10%</a:t>
            </a:r>
            <a:r>
              <a:rPr lang="zh-CN" altLang="en-US" sz="2000" dirty="0">
                <a:solidFill>
                  <a:schemeClr val="tx1">
                    <a:lumMod val="85000"/>
                    <a:lumOff val="15000"/>
                  </a:schemeClr>
                </a:solidFill>
                <a:cs typeface="+mn-ea"/>
                <a:sym typeface="+mn-lt"/>
              </a:rPr>
              <a:t>训练数据对比</a:t>
            </a: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endParaRPr lang="en-US" altLang="zh-CN" sz="2000" dirty="0">
              <a:solidFill>
                <a:schemeClr val="tx1">
                  <a:lumMod val="85000"/>
                  <a:lumOff val="15000"/>
                </a:schemeClr>
              </a:solidFill>
              <a:cs typeface="+mn-ea"/>
              <a:sym typeface="+mn-lt"/>
            </a:endParaRPr>
          </a:p>
          <a:p>
            <a:pPr marL="342900" indent="-342900">
              <a:lnSpc>
                <a:spcPct val="130000"/>
              </a:lnSpc>
              <a:buFont typeface="Arial" panose="020B0604020202020204" pitchFamily="34" charset="0"/>
              <a:buChar char="•"/>
            </a:pPr>
            <a:r>
              <a:rPr lang="zh-CN" altLang="en-US" sz="2000" dirty="0">
                <a:solidFill>
                  <a:schemeClr val="tx1">
                    <a:lumMod val="85000"/>
                    <a:lumOff val="15000"/>
                  </a:schemeClr>
                </a:solidFill>
                <a:cs typeface="+mn-ea"/>
                <a:sym typeface="+mn-lt"/>
              </a:rPr>
              <a:t>现有对比方法比较传统，引入</a:t>
            </a:r>
            <a:r>
              <a:rPr lang="en-US" altLang="zh-CN" sz="2000" dirty="0">
                <a:solidFill>
                  <a:schemeClr val="tx1">
                    <a:lumMod val="85000"/>
                    <a:lumOff val="15000"/>
                  </a:schemeClr>
                </a:solidFill>
                <a:cs typeface="+mn-ea"/>
                <a:sym typeface="+mn-lt"/>
              </a:rPr>
              <a:t>1-2</a:t>
            </a:r>
            <a:r>
              <a:rPr lang="zh-CN" altLang="en-US" sz="2000" dirty="0">
                <a:solidFill>
                  <a:schemeClr val="tx1">
                    <a:lumMod val="85000"/>
                    <a:lumOff val="15000"/>
                  </a:schemeClr>
                </a:solidFill>
                <a:cs typeface="+mn-ea"/>
                <a:sym typeface="+mn-lt"/>
              </a:rPr>
              <a:t>个最新的研究方法对比</a:t>
            </a:r>
            <a:endParaRPr lang="en-US" altLang="zh-CN" sz="20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818480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03E8949-4CE6-4DEE-9CD1-15B3546F9D07}"/>
              </a:ext>
            </a:extLst>
          </p:cNvPr>
          <p:cNvSpPr/>
          <p:nvPr/>
        </p:nvSpPr>
        <p:spPr>
          <a:xfrm>
            <a:off x="4586216" y="1919216"/>
            <a:ext cx="3019567" cy="301956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 name="椭圆 3">
            <a:extLst>
              <a:ext uri="{FF2B5EF4-FFF2-40B4-BE49-F238E27FC236}">
                <a16:creationId xmlns:a16="http://schemas.microsoft.com/office/drawing/2014/main" id="{B06827B8-524D-40F8-8AED-203C63DC02B6}"/>
              </a:ext>
            </a:extLst>
          </p:cNvPr>
          <p:cNvSpPr/>
          <p:nvPr/>
        </p:nvSpPr>
        <p:spPr>
          <a:xfrm>
            <a:off x="4372988" y="1705988"/>
            <a:ext cx="3446022" cy="3446022"/>
          </a:xfrm>
          <a:prstGeom prst="ellipse">
            <a:avLst/>
          </a:prstGeom>
          <a:noFill/>
          <a:ln>
            <a:solidFill>
              <a:schemeClr val="bg1">
                <a:lumMod val="6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a:extLst>
              <a:ext uri="{FF2B5EF4-FFF2-40B4-BE49-F238E27FC236}">
                <a16:creationId xmlns:a16="http://schemas.microsoft.com/office/drawing/2014/main" id="{6946F689-028A-4106-8268-8EDA3C0B9F38}"/>
              </a:ext>
            </a:extLst>
          </p:cNvPr>
          <p:cNvSpPr/>
          <p:nvPr/>
        </p:nvSpPr>
        <p:spPr>
          <a:xfrm>
            <a:off x="4372988" y="1705988"/>
            <a:ext cx="3446022" cy="3446022"/>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 name="椭圆 5">
            <a:extLst>
              <a:ext uri="{FF2B5EF4-FFF2-40B4-BE49-F238E27FC236}">
                <a16:creationId xmlns:a16="http://schemas.microsoft.com/office/drawing/2014/main" id="{39CFD318-650E-433D-9B39-1B30D7572E15}"/>
              </a:ext>
            </a:extLst>
          </p:cNvPr>
          <p:cNvSpPr/>
          <p:nvPr/>
        </p:nvSpPr>
        <p:spPr>
          <a:xfrm>
            <a:off x="3960510" y="1293510"/>
            <a:ext cx="4270979" cy="4270979"/>
          </a:xfrm>
          <a:prstGeom prst="ellipse">
            <a:avLst/>
          </a:prstGeom>
          <a:no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8" name="组合 7">
            <a:extLst>
              <a:ext uri="{FF2B5EF4-FFF2-40B4-BE49-F238E27FC236}">
                <a16:creationId xmlns:a16="http://schemas.microsoft.com/office/drawing/2014/main" id="{206E048F-B3E0-4234-9478-A9E18B2F1B05}"/>
              </a:ext>
            </a:extLst>
          </p:cNvPr>
          <p:cNvGrpSpPr/>
          <p:nvPr/>
        </p:nvGrpSpPr>
        <p:grpSpPr>
          <a:xfrm>
            <a:off x="4979165" y="1810361"/>
            <a:ext cx="2233669" cy="2509689"/>
            <a:chOff x="1997035" y="2290189"/>
            <a:chExt cx="1640246" cy="1842935"/>
          </a:xfrm>
        </p:grpSpPr>
        <p:sp>
          <p:nvSpPr>
            <p:cNvPr id="9" name="椭圆 8">
              <a:extLst>
                <a:ext uri="{FF2B5EF4-FFF2-40B4-BE49-F238E27FC236}">
                  <a16:creationId xmlns:a16="http://schemas.microsoft.com/office/drawing/2014/main" id="{2779742D-1588-4D3C-B377-EB366A2389B0}"/>
                </a:ext>
              </a:extLst>
            </p:cNvPr>
            <p:cNvSpPr/>
            <p:nvPr/>
          </p:nvSpPr>
          <p:spPr>
            <a:xfrm>
              <a:off x="1997035" y="3945759"/>
              <a:ext cx="187365" cy="187365"/>
            </a:xfrm>
            <a:prstGeom prst="ellipse">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 name="椭圆 9">
              <a:extLst>
                <a:ext uri="{FF2B5EF4-FFF2-40B4-BE49-F238E27FC236}">
                  <a16:creationId xmlns:a16="http://schemas.microsoft.com/office/drawing/2014/main" id="{5DAEF2C9-8B13-4EBF-8C5C-6C75F0704785}"/>
                </a:ext>
              </a:extLst>
            </p:cNvPr>
            <p:cNvSpPr/>
            <p:nvPr/>
          </p:nvSpPr>
          <p:spPr>
            <a:xfrm>
              <a:off x="3484683" y="2290189"/>
              <a:ext cx="152598" cy="1525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1" name="直接连接符 10">
              <a:extLst>
                <a:ext uri="{FF2B5EF4-FFF2-40B4-BE49-F238E27FC236}">
                  <a16:creationId xmlns:a16="http://schemas.microsoft.com/office/drawing/2014/main" id="{A07A0E30-E3A6-4EC5-905A-0B56786C3DF9}"/>
                </a:ext>
              </a:extLst>
            </p:cNvPr>
            <p:cNvCxnSpPr>
              <a:stCxn id="10" idx="3"/>
              <a:endCxn id="9" idx="7"/>
            </p:cNvCxnSpPr>
            <p:nvPr/>
          </p:nvCxnSpPr>
          <p:spPr>
            <a:xfrm flipH="1">
              <a:off x="2156961" y="2420440"/>
              <a:ext cx="1350069" cy="1552758"/>
            </a:xfrm>
            <a:prstGeom prst="line">
              <a:avLst/>
            </a:prstGeom>
            <a:ln>
              <a:solidFill>
                <a:schemeClr val="bg1">
                  <a:alpha val="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15A7179A-A375-47AF-85A4-2BA8E266839C}"/>
              </a:ext>
            </a:extLst>
          </p:cNvPr>
          <p:cNvSpPr/>
          <p:nvPr/>
        </p:nvSpPr>
        <p:spPr>
          <a:xfrm>
            <a:off x="4586216" y="2842533"/>
            <a:ext cx="3008439" cy="646331"/>
          </a:xfrm>
          <a:prstGeom prst="rect">
            <a:avLst/>
          </a:prstGeom>
        </p:spPr>
        <p:txBody>
          <a:bodyPr wrap="square">
            <a:spAutoFit/>
          </a:bodyPr>
          <a:lstStyle/>
          <a:p>
            <a:pPr algn="ctr"/>
            <a:r>
              <a:rPr lang="zh-CN" altLang="en-US" sz="3600" dirty="0">
                <a:solidFill>
                  <a:prstClr val="white">
                    <a:lumMod val="65000"/>
                  </a:prstClr>
                </a:solidFill>
                <a:cs typeface="+mn-ea"/>
                <a:sym typeface="+mn-lt"/>
              </a:rPr>
              <a:t>谢谢大家</a:t>
            </a:r>
          </a:p>
        </p:txBody>
      </p:sp>
      <p:sp>
        <p:nvSpPr>
          <p:cNvPr id="13" name="矩形 12">
            <a:extLst>
              <a:ext uri="{FF2B5EF4-FFF2-40B4-BE49-F238E27FC236}">
                <a16:creationId xmlns:a16="http://schemas.microsoft.com/office/drawing/2014/main" id="{00A6CAF8-10EB-4688-A131-7D5A78115B78}"/>
              </a:ext>
            </a:extLst>
          </p:cNvPr>
          <p:cNvSpPr/>
          <p:nvPr/>
        </p:nvSpPr>
        <p:spPr>
          <a:xfrm>
            <a:off x="4731748" y="3620089"/>
            <a:ext cx="2874035" cy="338554"/>
          </a:xfrm>
          <a:prstGeom prst="rect">
            <a:avLst/>
          </a:prstGeom>
        </p:spPr>
        <p:txBody>
          <a:bodyPr wrap="square">
            <a:spAutoFit/>
          </a:bodyPr>
          <a:lstStyle/>
          <a:p>
            <a:pPr algn="ctr"/>
            <a:r>
              <a:rPr lang="zh-CN" altLang="en-US" sz="1600" dirty="0">
                <a:solidFill>
                  <a:prstClr val="white">
                    <a:lumMod val="65000"/>
                  </a:prstClr>
                </a:solidFill>
                <a:cs typeface="+mn-ea"/>
                <a:sym typeface="+mn-lt"/>
              </a:rPr>
              <a:t>汇报人：贾旭</a:t>
            </a:r>
          </a:p>
        </p:txBody>
      </p:sp>
    </p:spTree>
    <p:extLst>
      <p:ext uri="{BB962C8B-B14F-4D97-AF65-F5344CB8AC3E}">
        <p14:creationId xmlns:p14="http://schemas.microsoft.com/office/powerpoint/2010/main" val="28421903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3" presetClass="entr" presetSubtype="16"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par>
                                <p:cTn id="18" presetID="49" presetClass="entr" presetSubtype="0" decel="10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250" fill="hold"/>
                                        <p:tgtEl>
                                          <p:spTgt spid="5"/>
                                        </p:tgtEl>
                                        <p:attrNameLst>
                                          <p:attrName>ppt_w</p:attrName>
                                        </p:attrNameLst>
                                      </p:cBhvr>
                                      <p:tavLst>
                                        <p:tav tm="0">
                                          <p:val>
                                            <p:fltVal val="0"/>
                                          </p:val>
                                        </p:tav>
                                        <p:tav tm="100000">
                                          <p:val>
                                            <p:strVal val="#ppt_w"/>
                                          </p:val>
                                        </p:tav>
                                      </p:tavLst>
                                    </p:anim>
                                    <p:anim calcmode="lin" valueType="num">
                                      <p:cBhvr>
                                        <p:cTn id="21" dur="1250" fill="hold"/>
                                        <p:tgtEl>
                                          <p:spTgt spid="5"/>
                                        </p:tgtEl>
                                        <p:attrNameLst>
                                          <p:attrName>ppt_h</p:attrName>
                                        </p:attrNameLst>
                                      </p:cBhvr>
                                      <p:tavLst>
                                        <p:tav tm="0">
                                          <p:val>
                                            <p:fltVal val="0"/>
                                          </p:val>
                                        </p:tav>
                                        <p:tav tm="100000">
                                          <p:val>
                                            <p:strVal val="#ppt_h"/>
                                          </p:val>
                                        </p:tav>
                                      </p:tavLst>
                                    </p:anim>
                                    <p:anim calcmode="lin" valueType="num">
                                      <p:cBhvr>
                                        <p:cTn id="22" dur="1250" fill="hold"/>
                                        <p:tgtEl>
                                          <p:spTgt spid="5"/>
                                        </p:tgtEl>
                                        <p:attrNameLst>
                                          <p:attrName>style.rotation</p:attrName>
                                        </p:attrNameLst>
                                      </p:cBhvr>
                                      <p:tavLst>
                                        <p:tav tm="0">
                                          <p:val>
                                            <p:fltVal val="360"/>
                                          </p:val>
                                        </p:tav>
                                        <p:tav tm="100000">
                                          <p:val>
                                            <p:fltVal val="0"/>
                                          </p:val>
                                        </p:tav>
                                      </p:tavLst>
                                    </p:anim>
                                    <p:animEffect transition="in" filter="fade">
                                      <p:cBhvr>
                                        <p:cTn id="23" dur="1250"/>
                                        <p:tgtEl>
                                          <p:spTgt spid="5"/>
                                        </p:tgtEl>
                                      </p:cBhvr>
                                    </p:animEffect>
                                  </p:childTnLst>
                                </p:cTn>
                              </p:par>
                            </p:childTnLst>
                          </p:cTn>
                        </p:par>
                        <p:par>
                          <p:cTn id="24" fill="hold">
                            <p:stCondLst>
                              <p:cond delay="1250"/>
                            </p:stCondLst>
                            <p:childTnLst>
                              <p:par>
                                <p:cTn id="25" presetID="6" presetClass="emph" presetSubtype="0" fill="hold" grpId="1" nodeType="afterEffect">
                                  <p:stCondLst>
                                    <p:cond delay="0"/>
                                  </p:stCondLst>
                                  <p:childTnLst>
                                    <p:animScale>
                                      <p:cBhvr>
                                        <p:cTn id="26" dur="500" fill="hold"/>
                                        <p:tgtEl>
                                          <p:spTgt spid="5"/>
                                        </p:tgtEl>
                                      </p:cBhvr>
                                      <p:by x="150000" y="150000"/>
                                    </p:animScale>
                                  </p:childTnLst>
                                </p:cTn>
                              </p:par>
                              <p:par>
                                <p:cTn id="27" presetID="49" presetClass="entr" presetSubtype="0" decel="10000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750" fill="hold"/>
                                        <p:tgtEl>
                                          <p:spTgt spid="4"/>
                                        </p:tgtEl>
                                        <p:attrNameLst>
                                          <p:attrName>ppt_w</p:attrName>
                                        </p:attrNameLst>
                                      </p:cBhvr>
                                      <p:tavLst>
                                        <p:tav tm="0">
                                          <p:val>
                                            <p:fltVal val="0"/>
                                          </p:val>
                                        </p:tav>
                                        <p:tav tm="100000">
                                          <p:val>
                                            <p:strVal val="#ppt_w"/>
                                          </p:val>
                                        </p:tav>
                                      </p:tavLst>
                                    </p:anim>
                                    <p:anim calcmode="lin" valueType="num">
                                      <p:cBhvr>
                                        <p:cTn id="30" dur="750" fill="hold"/>
                                        <p:tgtEl>
                                          <p:spTgt spid="4"/>
                                        </p:tgtEl>
                                        <p:attrNameLst>
                                          <p:attrName>ppt_h</p:attrName>
                                        </p:attrNameLst>
                                      </p:cBhvr>
                                      <p:tavLst>
                                        <p:tav tm="0">
                                          <p:val>
                                            <p:fltVal val="0"/>
                                          </p:val>
                                        </p:tav>
                                        <p:tav tm="100000">
                                          <p:val>
                                            <p:strVal val="#ppt_h"/>
                                          </p:val>
                                        </p:tav>
                                      </p:tavLst>
                                    </p:anim>
                                    <p:anim calcmode="lin" valueType="num">
                                      <p:cBhvr>
                                        <p:cTn id="31" dur="750" fill="hold"/>
                                        <p:tgtEl>
                                          <p:spTgt spid="4"/>
                                        </p:tgtEl>
                                        <p:attrNameLst>
                                          <p:attrName>style.rotation</p:attrName>
                                        </p:attrNameLst>
                                      </p:cBhvr>
                                      <p:tavLst>
                                        <p:tav tm="0">
                                          <p:val>
                                            <p:fltVal val="360"/>
                                          </p:val>
                                        </p:tav>
                                        <p:tav tm="100000">
                                          <p:val>
                                            <p:fltVal val="0"/>
                                          </p:val>
                                        </p:tav>
                                      </p:tavLst>
                                    </p:anim>
                                    <p:animEffect transition="in" filter="fade">
                                      <p:cBhvr>
                                        <p:cTn id="32" dur="750"/>
                                        <p:tgtEl>
                                          <p:spTgt spid="4"/>
                                        </p:tgtEl>
                                      </p:cBhvr>
                                    </p:animEffect>
                                  </p:childTnLst>
                                </p:cTn>
                              </p:par>
                            </p:childTnLst>
                          </p:cTn>
                        </p:par>
                        <p:par>
                          <p:cTn id="33" fill="hold">
                            <p:stCondLst>
                              <p:cond delay="2000"/>
                            </p:stCondLst>
                            <p:childTnLst>
                              <p:par>
                                <p:cTn id="34" presetID="6" presetClass="emph" presetSubtype="0" fill="hold" grpId="1" nodeType="afterEffect">
                                  <p:stCondLst>
                                    <p:cond delay="0"/>
                                  </p:stCondLst>
                                  <p:childTnLst>
                                    <p:animScale>
                                      <p:cBhvr>
                                        <p:cTn id="35" dur="500" fill="hold"/>
                                        <p:tgtEl>
                                          <p:spTgt spid="4"/>
                                        </p:tgtEl>
                                      </p:cBhvr>
                                      <p:by x="150000" y="150000"/>
                                    </p:animScale>
                                  </p:childTnLst>
                                </p:cTn>
                              </p:par>
                              <p:par>
                                <p:cTn id="36" presetID="49" presetClass="entr" presetSubtype="0" decel="1000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750" fill="hold"/>
                                        <p:tgtEl>
                                          <p:spTgt spid="6"/>
                                        </p:tgtEl>
                                        <p:attrNameLst>
                                          <p:attrName>ppt_w</p:attrName>
                                        </p:attrNameLst>
                                      </p:cBhvr>
                                      <p:tavLst>
                                        <p:tav tm="0">
                                          <p:val>
                                            <p:fltVal val="0"/>
                                          </p:val>
                                        </p:tav>
                                        <p:tav tm="100000">
                                          <p:val>
                                            <p:strVal val="#ppt_w"/>
                                          </p:val>
                                        </p:tav>
                                      </p:tavLst>
                                    </p:anim>
                                    <p:anim calcmode="lin" valueType="num">
                                      <p:cBhvr>
                                        <p:cTn id="39" dur="750" fill="hold"/>
                                        <p:tgtEl>
                                          <p:spTgt spid="6"/>
                                        </p:tgtEl>
                                        <p:attrNameLst>
                                          <p:attrName>ppt_h</p:attrName>
                                        </p:attrNameLst>
                                      </p:cBhvr>
                                      <p:tavLst>
                                        <p:tav tm="0">
                                          <p:val>
                                            <p:fltVal val="0"/>
                                          </p:val>
                                        </p:tav>
                                        <p:tav tm="100000">
                                          <p:val>
                                            <p:strVal val="#ppt_h"/>
                                          </p:val>
                                        </p:tav>
                                      </p:tavLst>
                                    </p:anim>
                                    <p:anim calcmode="lin" valueType="num">
                                      <p:cBhvr>
                                        <p:cTn id="40" dur="750" fill="hold"/>
                                        <p:tgtEl>
                                          <p:spTgt spid="6"/>
                                        </p:tgtEl>
                                        <p:attrNameLst>
                                          <p:attrName>style.rotation</p:attrName>
                                        </p:attrNameLst>
                                      </p:cBhvr>
                                      <p:tavLst>
                                        <p:tav tm="0">
                                          <p:val>
                                            <p:fltVal val="360"/>
                                          </p:val>
                                        </p:tav>
                                        <p:tav tm="100000">
                                          <p:val>
                                            <p:fltVal val="0"/>
                                          </p:val>
                                        </p:tav>
                                      </p:tavLst>
                                    </p:anim>
                                    <p:animEffect transition="in" filter="fade">
                                      <p:cBhvr>
                                        <p:cTn id="41" dur="750"/>
                                        <p:tgtEl>
                                          <p:spTgt spid="6"/>
                                        </p:tgtEl>
                                      </p:cBhvr>
                                    </p:animEffect>
                                  </p:childTnLst>
                                </p:cTn>
                              </p:par>
                              <p:par>
                                <p:cTn id="42" presetID="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8" presetClass="emph" presetSubtype="0" fill="hold" nodeType="withEffect">
                                  <p:stCondLst>
                                    <p:cond delay="0"/>
                                  </p:stCondLst>
                                  <p:childTnLst>
                                    <p:animRot by="21600000">
                                      <p:cBhvr>
                                        <p:cTn id="45" dur="5000" fill="hold"/>
                                        <p:tgtEl>
                                          <p:spTgt spid="8"/>
                                        </p:tgtEl>
                                        <p:attrNameLst>
                                          <p:attrName>r</p:attrName>
                                        </p:attrNameLst>
                                      </p:cBhvr>
                                    </p:animRot>
                                  </p:childTnLst>
                                </p:cTn>
                              </p:par>
                              <p:par>
                                <p:cTn id="46" presetID="8" presetClass="emph" presetSubtype="0" fill="hold" nodeType="withEffect">
                                  <p:stCondLst>
                                    <p:cond delay="5000"/>
                                  </p:stCondLst>
                                  <p:childTnLst>
                                    <p:animRot by="-21600000">
                                      <p:cBhvr>
                                        <p:cTn id="47" dur="5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1EE5940-8C19-47C9-B2F0-809338DB3C12}"/>
              </a:ext>
            </a:extLst>
          </p:cNvPr>
          <p:cNvPicPr>
            <a:picLocks noChangeAspect="1"/>
          </p:cNvPicPr>
          <p:nvPr/>
        </p:nvPicPr>
        <p:blipFill rotWithShape="1">
          <a:blip r:embed="rId3"/>
          <a:srcRect b="44239"/>
          <a:stretch/>
        </p:blipFill>
        <p:spPr>
          <a:xfrm>
            <a:off x="378558" y="3615813"/>
            <a:ext cx="11434884" cy="2669883"/>
          </a:xfrm>
          <a:prstGeom prst="rect">
            <a:avLst/>
          </a:prstGeom>
          <a:ln>
            <a:solidFill>
              <a:schemeClr val="tx1"/>
            </a:solidFill>
          </a:ln>
        </p:spPr>
      </p:pic>
      <p:sp>
        <p:nvSpPr>
          <p:cNvPr id="9" name="文本框 8">
            <a:extLst>
              <a:ext uri="{FF2B5EF4-FFF2-40B4-BE49-F238E27FC236}">
                <a16:creationId xmlns:a16="http://schemas.microsoft.com/office/drawing/2014/main" id="{3A5F7B62-2810-4E4A-930A-6B3BF85AF6F0}"/>
              </a:ext>
            </a:extLst>
          </p:cNvPr>
          <p:cNvSpPr txBox="1"/>
          <p:nvPr/>
        </p:nvSpPr>
        <p:spPr>
          <a:xfrm>
            <a:off x="831954" y="1225011"/>
            <a:ext cx="3504072" cy="1253677"/>
          </a:xfrm>
          <a:prstGeom prst="rect">
            <a:avLst/>
          </a:prstGeom>
          <a:noFill/>
        </p:spPr>
        <p:txBody>
          <a:bodyPr wrap="square" rtlCol="0">
            <a:spAutoFit/>
          </a:bodyPr>
          <a:lstStyle/>
          <a:p>
            <a:pPr>
              <a:lnSpc>
                <a:spcPct val="130000"/>
              </a:lnSpc>
            </a:pPr>
            <a:r>
              <a:rPr lang="zh-CN" altLang="en-US" sz="2000" dirty="0">
                <a:solidFill>
                  <a:schemeClr val="tx1">
                    <a:lumMod val="85000"/>
                    <a:lumOff val="15000"/>
                  </a:schemeClr>
                </a:solidFill>
                <a:cs typeface="+mn-ea"/>
                <a:sym typeface="+mn-lt"/>
              </a:rPr>
              <a:t>通过手工的方式，挑选出经营范围文本对应的细分类产业内容</a:t>
            </a:r>
            <a:endParaRPr lang="en-US" altLang="zh-CN" sz="2000" dirty="0">
              <a:solidFill>
                <a:schemeClr val="tx1">
                  <a:lumMod val="85000"/>
                  <a:lumOff val="15000"/>
                </a:schemeClr>
              </a:solidFill>
              <a:cs typeface="+mn-ea"/>
              <a:sym typeface="+mn-lt"/>
            </a:endParaRPr>
          </a:p>
        </p:txBody>
      </p:sp>
      <p:sp>
        <p:nvSpPr>
          <p:cNvPr id="10" name="文本框 48">
            <a:extLst>
              <a:ext uri="{FF2B5EF4-FFF2-40B4-BE49-F238E27FC236}">
                <a16:creationId xmlns:a16="http://schemas.microsoft.com/office/drawing/2014/main" id="{8589C859-074C-41D2-B791-79C166420E17}"/>
              </a:ext>
            </a:extLst>
          </p:cNvPr>
          <p:cNvSpPr txBox="1">
            <a:spLocks noChangeArrowheads="1"/>
          </p:cNvSpPr>
          <p:nvPr/>
        </p:nvSpPr>
        <p:spPr bwMode="auto">
          <a:xfrm>
            <a:off x="192618" y="339417"/>
            <a:ext cx="43793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zh-CN" altLang="en-US" sz="3200" dirty="0">
                <a:latin typeface="+mn-lt"/>
                <a:ea typeface="+mn-ea"/>
                <a:cs typeface="+mn-ea"/>
                <a:sym typeface="+mn-lt"/>
              </a:rPr>
              <a:t>构造多标签分类数据集</a:t>
            </a:r>
          </a:p>
        </p:txBody>
      </p:sp>
      <p:pic>
        <p:nvPicPr>
          <p:cNvPr id="3" name="图片 2">
            <a:extLst>
              <a:ext uri="{FF2B5EF4-FFF2-40B4-BE49-F238E27FC236}">
                <a16:creationId xmlns:a16="http://schemas.microsoft.com/office/drawing/2014/main" id="{BA3C3CD0-8229-4F8B-A68F-0F5F609E14D7}"/>
              </a:ext>
            </a:extLst>
          </p:cNvPr>
          <p:cNvPicPr>
            <a:picLocks noChangeAspect="1"/>
          </p:cNvPicPr>
          <p:nvPr/>
        </p:nvPicPr>
        <p:blipFill>
          <a:blip r:embed="rId4"/>
          <a:stretch>
            <a:fillRect/>
          </a:stretch>
        </p:blipFill>
        <p:spPr>
          <a:xfrm>
            <a:off x="5798231" y="360543"/>
            <a:ext cx="5312220" cy="3068457"/>
          </a:xfrm>
          <a:prstGeom prst="rect">
            <a:avLst/>
          </a:prstGeom>
          <a:ln>
            <a:solidFill>
              <a:schemeClr val="tx1"/>
            </a:solidFill>
          </a:ln>
        </p:spPr>
      </p:pic>
    </p:spTree>
    <p:extLst>
      <p:ext uri="{BB962C8B-B14F-4D97-AF65-F5344CB8AC3E}">
        <p14:creationId xmlns:p14="http://schemas.microsoft.com/office/powerpoint/2010/main" val="22234720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A5F7B62-2810-4E4A-930A-6B3BF85AF6F0}"/>
              </a:ext>
            </a:extLst>
          </p:cNvPr>
          <p:cNvSpPr txBox="1"/>
          <p:nvPr/>
        </p:nvSpPr>
        <p:spPr>
          <a:xfrm>
            <a:off x="792625" y="1329097"/>
            <a:ext cx="3504072" cy="3414268"/>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构造多分类数据集</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内容</a:t>
            </a:r>
            <a:r>
              <a:rPr lang="en-US" altLang="zh-CN" sz="2000" dirty="0">
                <a:solidFill>
                  <a:schemeClr val="tx1">
                    <a:lumMod val="85000"/>
                    <a:lumOff val="15000"/>
                  </a:schemeClr>
                </a:solidFill>
                <a:cs typeface="+mn-ea"/>
                <a:sym typeface="+mn-lt"/>
              </a:rPr>
              <a:t>3000</a:t>
            </a:r>
            <a:r>
              <a:rPr lang="zh-CN" altLang="en-US" sz="2000" dirty="0">
                <a:solidFill>
                  <a:schemeClr val="tx1">
                    <a:lumMod val="85000"/>
                    <a:lumOff val="15000"/>
                  </a:schemeClr>
                </a:solidFill>
                <a:cs typeface="+mn-ea"/>
                <a:sym typeface="+mn-lt"/>
              </a:rPr>
              <a:t>万企业经营范围文本内容</a:t>
            </a:r>
            <a:endParaRPr lang="en-US" altLang="zh-CN" sz="2000" dirty="0">
              <a:solidFill>
                <a:schemeClr val="tx1">
                  <a:lumMod val="85000"/>
                  <a:lumOff val="15000"/>
                </a:schemeClr>
              </a:solidFill>
              <a:cs typeface="+mn-ea"/>
              <a:sym typeface="+mn-lt"/>
            </a:endParaRPr>
          </a:p>
          <a:p>
            <a:pPr>
              <a:lnSpc>
                <a:spcPct val="130000"/>
              </a:lnSpc>
            </a:pPr>
            <a:r>
              <a:rPr lang="en-US" altLang="zh-CN" sz="2000" dirty="0">
                <a:solidFill>
                  <a:schemeClr val="tx1">
                    <a:lumMod val="85000"/>
                    <a:lumOff val="15000"/>
                  </a:schemeClr>
                </a:solidFill>
                <a:cs typeface="+mn-ea"/>
                <a:sym typeface="+mn-lt"/>
              </a:rPr>
              <a:t>2</a:t>
            </a:r>
            <a:r>
              <a:rPr lang="zh-CN" altLang="en-US" sz="2000" dirty="0">
                <a:solidFill>
                  <a:schemeClr val="tx1">
                    <a:lumMod val="85000"/>
                    <a:lumOff val="15000"/>
                  </a:schemeClr>
                </a:solidFill>
                <a:cs typeface="+mn-ea"/>
                <a:sym typeface="+mn-lt"/>
              </a:rPr>
              <a:t>万余条行业标签解释（有标注的分类数据）</a:t>
            </a:r>
            <a:endParaRPr lang="en-US" altLang="zh-CN" sz="2000" dirty="0">
              <a:solidFill>
                <a:schemeClr val="tx1">
                  <a:lumMod val="85000"/>
                  <a:lumOff val="15000"/>
                </a:schemeClr>
              </a:solidFill>
              <a:cs typeface="+mn-ea"/>
              <a:sym typeface="+mn-lt"/>
            </a:endParaRPr>
          </a:p>
          <a:p>
            <a:pPr>
              <a:lnSpc>
                <a:spcPct val="130000"/>
              </a:lnSpc>
            </a:pPr>
            <a:endParaRPr lang="en-US" altLang="zh-CN" sz="2000" dirty="0">
              <a:solidFill>
                <a:schemeClr val="tx1">
                  <a:lumMod val="85000"/>
                  <a:lumOff val="15000"/>
                </a:schemeClr>
              </a:solidFill>
              <a:cs typeface="+mn-ea"/>
              <a:sym typeface="+mn-lt"/>
            </a:endParaRPr>
          </a:p>
          <a:p>
            <a:pPr>
              <a:lnSpc>
                <a:spcPct val="130000"/>
              </a:lnSpc>
            </a:pPr>
            <a:r>
              <a:rPr lang="zh-CN" altLang="en-US" sz="2400" b="1" dirty="0">
                <a:solidFill>
                  <a:schemeClr val="tx1">
                    <a:lumMod val="85000"/>
                    <a:lumOff val="15000"/>
                  </a:schemeClr>
                </a:solidFill>
                <a:cs typeface="+mn-ea"/>
                <a:sym typeface="+mn-lt"/>
              </a:rPr>
              <a:t>硬件条件提高</a:t>
            </a:r>
            <a:endParaRPr lang="en-US" altLang="zh-CN" sz="2400" b="1" dirty="0">
              <a:solidFill>
                <a:schemeClr val="tx1">
                  <a:lumMod val="85000"/>
                  <a:lumOff val="15000"/>
                </a:schemeClr>
              </a:solidFill>
              <a:cs typeface="+mn-ea"/>
              <a:sym typeface="+mn-lt"/>
            </a:endParaRPr>
          </a:p>
          <a:p>
            <a:pPr>
              <a:lnSpc>
                <a:spcPct val="130000"/>
              </a:lnSpc>
            </a:pPr>
            <a:endParaRPr lang="en-US" altLang="zh-CN" sz="20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BE58865B-3F2B-4118-947C-FB9E5C965FE1}"/>
              </a:ext>
            </a:extLst>
          </p:cNvPr>
          <p:cNvPicPr>
            <a:picLocks noChangeAspect="1"/>
          </p:cNvPicPr>
          <p:nvPr/>
        </p:nvPicPr>
        <p:blipFill>
          <a:blip r:embed="rId3"/>
          <a:stretch>
            <a:fillRect/>
          </a:stretch>
        </p:blipFill>
        <p:spPr>
          <a:xfrm>
            <a:off x="4787360" y="945309"/>
            <a:ext cx="6923809" cy="5400000"/>
          </a:xfrm>
          <a:prstGeom prst="rect">
            <a:avLst/>
          </a:prstGeom>
          <a:ln>
            <a:solidFill>
              <a:schemeClr val="tx1"/>
            </a:solidFill>
          </a:ln>
        </p:spPr>
      </p:pic>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8" y="339417"/>
            <a:ext cx="2727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hangingPunct="1"/>
            <a:r>
              <a:rPr lang="zh-CN" altLang="en-US" sz="3200" dirty="0">
                <a:latin typeface="+mn-lt"/>
                <a:ea typeface="+mn-ea"/>
                <a:cs typeface="+mn-ea"/>
                <a:sym typeface="+mn-lt"/>
              </a:rPr>
              <a:t>构造产业</a:t>
            </a:r>
            <a:r>
              <a:rPr lang="en-US" altLang="zh-CN" sz="3200" dirty="0" err="1">
                <a:latin typeface="+mn-lt"/>
                <a:ea typeface="+mn-ea"/>
                <a:cs typeface="+mn-ea"/>
                <a:sym typeface="+mn-lt"/>
              </a:rPr>
              <a:t>bert</a:t>
            </a:r>
            <a:endParaRPr lang="zh-CN" altLang="en-US" sz="3200" dirty="0">
              <a:latin typeface="+mn-lt"/>
              <a:ea typeface="+mn-ea"/>
              <a:cs typeface="+mn-ea"/>
              <a:sym typeface="+mn-lt"/>
            </a:endParaRPr>
          </a:p>
        </p:txBody>
      </p:sp>
    </p:spTree>
    <p:extLst>
      <p:ext uri="{BB962C8B-B14F-4D97-AF65-F5344CB8AC3E}">
        <p14:creationId xmlns:p14="http://schemas.microsoft.com/office/powerpoint/2010/main" val="40016712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5589" y="2698411"/>
            <a:ext cx="4767866" cy="707886"/>
          </a:xfrm>
          <a:prstGeom prst="rect">
            <a:avLst/>
          </a:prstGeom>
          <a:noFill/>
        </p:spPr>
        <p:txBody>
          <a:bodyPr wrap="square" rtlCol="0">
            <a:spAutoFit/>
          </a:bodyPr>
          <a:lstStyle/>
          <a:p>
            <a:r>
              <a:rPr lang="en-US" altLang="zh-CN" sz="4000" dirty="0">
                <a:cs typeface="+mn-ea"/>
                <a:sym typeface="+mn-lt"/>
              </a:rPr>
              <a:t>Bert</a:t>
            </a:r>
            <a:r>
              <a:rPr lang="zh-CN" altLang="en-US" sz="4000" dirty="0">
                <a:cs typeface="+mn-ea"/>
                <a:sym typeface="+mn-lt"/>
              </a:rPr>
              <a:t>原理及代码详解</a:t>
            </a:r>
          </a:p>
        </p:txBody>
      </p:sp>
      <p:sp>
        <p:nvSpPr>
          <p:cNvPr id="6" name="文本框 5"/>
          <p:cNvSpPr txBox="1"/>
          <p:nvPr/>
        </p:nvSpPr>
        <p:spPr>
          <a:xfrm>
            <a:off x="3588283" y="2544524"/>
            <a:ext cx="1085554" cy="1015663"/>
          </a:xfrm>
          <a:prstGeom prst="rect">
            <a:avLst/>
          </a:prstGeom>
          <a:noFill/>
        </p:spPr>
        <p:txBody>
          <a:bodyPr wrap="none" rtlCol="0">
            <a:spAutoFit/>
          </a:bodyPr>
          <a:lstStyle/>
          <a:p>
            <a:r>
              <a:rPr lang="en-US" altLang="zh-CN" sz="6000" i="1" dirty="0">
                <a:solidFill>
                  <a:srgbClr val="2E4052"/>
                </a:solidFill>
                <a:cs typeface="+mn-ea"/>
                <a:sym typeface="+mn-lt"/>
              </a:rPr>
              <a:t>02</a:t>
            </a:r>
            <a:endParaRPr lang="zh-CN" altLang="en-US" sz="6000" i="1" dirty="0">
              <a:solidFill>
                <a:srgbClr val="2E4052"/>
              </a:solidFill>
              <a:cs typeface="+mn-ea"/>
              <a:sym typeface="+mn-lt"/>
            </a:endParaRPr>
          </a:p>
        </p:txBody>
      </p:sp>
      <p:sp>
        <p:nvSpPr>
          <p:cNvPr id="7" name="椭圆 6">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1B238BAF-BFFA-4D36-81D9-06631EE2610C}"/>
              </a:ext>
            </a:extLst>
          </p:cNvPr>
          <p:cNvSpPr/>
          <p:nvPr/>
        </p:nvSpPr>
        <p:spPr>
          <a:xfrm>
            <a:off x="3388950" y="2345512"/>
            <a:ext cx="1413688" cy="1413688"/>
          </a:xfrm>
          <a:prstGeom prst="ellipse">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71254" y="2667633"/>
            <a:ext cx="45719" cy="769442"/>
          </a:xfrm>
          <a:prstGeom prst="rect">
            <a:avLst/>
          </a:prstGeom>
          <a:solidFill>
            <a:srgbClr val="0BB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6214367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360"/>
                                          </p:val>
                                        </p:tav>
                                        <p:tav tm="100000">
                                          <p:val>
                                            <p:fltVal val="0"/>
                                          </p:val>
                                        </p:tav>
                                      </p:tavLst>
                                    </p:anim>
                                    <p:animEffect transition="in" filter="fade">
                                      <p:cBhvr>
                                        <p:cTn id="16" dur="750"/>
                                        <p:tgtEl>
                                          <p:spTgt spid="8"/>
                                        </p:tgtEl>
                                      </p:cBhvr>
                                    </p:animEffect>
                                  </p:childTnLst>
                                </p:cTn>
                              </p:par>
                              <p:par>
                                <p:cTn id="17" presetID="6" presetClass="emph" presetSubtype="0" fill="hold" grpId="1" nodeType="withEffect">
                                  <p:stCondLst>
                                    <p:cond delay="750"/>
                                  </p:stCondLst>
                                  <p:childTnLst>
                                    <p:animScale>
                                      <p:cBhvr>
                                        <p:cTn id="18" dur="500" fill="hold"/>
                                        <p:tgtEl>
                                          <p:spTgt spid="7"/>
                                        </p:tgtEl>
                                      </p:cBhvr>
                                      <p:by x="150000" y="150000"/>
                                    </p:animScale>
                                  </p:childTnLst>
                                </p:cTn>
                              </p:par>
                              <p:par>
                                <p:cTn id="19" presetID="10" presetClass="exit" presetSubtype="0" fill="hold" grpId="2" nodeType="withEffect">
                                  <p:stCondLst>
                                    <p:cond delay="125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3" presetClass="entr" presetSubtype="16"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16" presetClass="entr" presetSubtype="42"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7" grpId="1" animBg="1"/>
      <p:bldP spid="7" grpId="2"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A5F7B62-2810-4E4A-930A-6B3BF85AF6F0}"/>
              </a:ext>
            </a:extLst>
          </p:cNvPr>
          <p:cNvSpPr txBox="1"/>
          <p:nvPr/>
        </p:nvSpPr>
        <p:spPr>
          <a:xfrm>
            <a:off x="750532" y="1130331"/>
            <a:ext cx="6630721" cy="4214487"/>
          </a:xfrm>
          <a:prstGeom prst="rect">
            <a:avLst/>
          </a:prstGeom>
          <a:noFill/>
        </p:spPr>
        <p:txBody>
          <a:bodyPr wrap="square" rtlCol="0">
            <a:spAutoFit/>
          </a:bodyPr>
          <a:lstStyle/>
          <a:p>
            <a:pPr>
              <a:lnSpc>
                <a:spcPct val="130000"/>
              </a:lnSpc>
            </a:pPr>
            <a:r>
              <a:rPr lang="zh-CN" altLang="en-US" sz="2400" b="1" dirty="0">
                <a:solidFill>
                  <a:schemeClr val="tx1">
                    <a:lumMod val="85000"/>
                    <a:lumOff val="15000"/>
                  </a:schemeClr>
                </a:solidFill>
                <a:cs typeface="+mn-ea"/>
                <a:sym typeface="+mn-lt"/>
              </a:rPr>
              <a:t>基于</a:t>
            </a:r>
            <a:r>
              <a:rPr lang="en-US" altLang="zh-CN" sz="2400" b="1" dirty="0">
                <a:solidFill>
                  <a:schemeClr val="tx1">
                    <a:lumMod val="85000"/>
                    <a:lumOff val="15000"/>
                  </a:schemeClr>
                </a:solidFill>
                <a:cs typeface="+mn-ea"/>
                <a:sym typeface="+mn-lt"/>
              </a:rPr>
              <a:t>Transformer</a:t>
            </a:r>
            <a:r>
              <a:rPr lang="zh-CN" altLang="en-US" sz="2400" b="1" dirty="0">
                <a:solidFill>
                  <a:schemeClr val="tx1">
                    <a:lumMod val="85000"/>
                    <a:lumOff val="15000"/>
                  </a:schemeClr>
                </a:solidFill>
                <a:cs typeface="+mn-ea"/>
                <a:sym typeface="+mn-lt"/>
              </a:rPr>
              <a:t>的</a:t>
            </a:r>
            <a:r>
              <a:rPr lang="en-US" altLang="zh-CN" sz="2400" b="1" dirty="0">
                <a:solidFill>
                  <a:schemeClr val="tx1">
                    <a:lumMod val="85000"/>
                    <a:lumOff val="15000"/>
                  </a:schemeClr>
                </a:solidFill>
                <a:cs typeface="+mn-ea"/>
                <a:sym typeface="+mn-lt"/>
              </a:rPr>
              <a:t>Encoder</a:t>
            </a:r>
            <a:r>
              <a:rPr lang="zh-CN" altLang="en-US" sz="2400" b="1" dirty="0">
                <a:solidFill>
                  <a:schemeClr val="tx1">
                    <a:lumMod val="85000"/>
                    <a:lumOff val="15000"/>
                  </a:schemeClr>
                </a:solidFill>
                <a:cs typeface="+mn-ea"/>
                <a:sym typeface="+mn-lt"/>
              </a:rPr>
              <a:t>：</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由于</a:t>
            </a:r>
            <a:r>
              <a:rPr lang="en-US" altLang="zh-CN" sz="2000" dirty="0">
                <a:solidFill>
                  <a:schemeClr val="tx1">
                    <a:lumMod val="85000"/>
                    <a:lumOff val="15000"/>
                  </a:schemeClr>
                </a:solidFill>
                <a:cs typeface="+mn-ea"/>
                <a:sym typeface="+mn-lt"/>
              </a:rPr>
              <a:t>GPT</a:t>
            </a:r>
            <a:r>
              <a:rPr lang="zh-CN" altLang="en-US" sz="2000" dirty="0">
                <a:solidFill>
                  <a:schemeClr val="tx1">
                    <a:lumMod val="85000"/>
                    <a:lumOff val="15000"/>
                  </a:schemeClr>
                </a:solidFill>
                <a:cs typeface="+mn-ea"/>
                <a:sym typeface="+mn-lt"/>
              </a:rPr>
              <a:t>和</a:t>
            </a:r>
            <a:r>
              <a:rPr lang="en-US" altLang="zh-CN" sz="2000" dirty="0">
                <a:solidFill>
                  <a:schemeClr val="tx1">
                    <a:lumMod val="85000"/>
                    <a:lumOff val="15000"/>
                  </a:schemeClr>
                </a:solidFill>
                <a:cs typeface="+mn-ea"/>
                <a:sym typeface="+mn-lt"/>
              </a:rPr>
              <a:t>GPT2</a:t>
            </a:r>
            <a:r>
              <a:rPr lang="zh-CN" altLang="en-US" sz="2000" dirty="0">
                <a:solidFill>
                  <a:schemeClr val="tx1">
                    <a:lumMod val="85000"/>
                    <a:lumOff val="15000"/>
                  </a:schemeClr>
                </a:solidFill>
                <a:cs typeface="+mn-ea"/>
                <a:sym typeface="+mn-lt"/>
              </a:rPr>
              <a:t>主要用来做从左到右的生成过程，所以使用的是</a:t>
            </a:r>
            <a:r>
              <a:rPr lang="en-US" altLang="zh-CN" sz="2000" dirty="0">
                <a:solidFill>
                  <a:schemeClr val="tx1">
                    <a:lumMod val="85000"/>
                    <a:lumOff val="15000"/>
                  </a:schemeClr>
                </a:solidFill>
                <a:cs typeface="+mn-ea"/>
                <a:sym typeface="+mn-lt"/>
              </a:rPr>
              <a:t>Transformer</a:t>
            </a:r>
            <a:r>
              <a:rPr lang="zh-CN" altLang="en-US" sz="2000" dirty="0">
                <a:solidFill>
                  <a:schemeClr val="tx1">
                    <a:lumMod val="85000"/>
                    <a:lumOff val="15000"/>
                  </a:schemeClr>
                </a:solidFill>
                <a:cs typeface="+mn-ea"/>
                <a:sym typeface="+mn-lt"/>
              </a:rPr>
              <a:t>的</a:t>
            </a:r>
            <a:r>
              <a:rPr lang="en-US" altLang="zh-CN" sz="2000" dirty="0">
                <a:solidFill>
                  <a:schemeClr val="tx1">
                    <a:lumMod val="85000"/>
                    <a:lumOff val="15000"/>
                  </a:schemeClr>
                </a:solidFill>
                <a:cs typeface="+mn-ea"/>
                <a:sym typeface="+mn-lt"/>
              </a:rPr>
              <a:t>Decoder</a:t>
            </a:r>
            <a:r>
              <a:rPr lang="zh-CN" altLang="en-US" sz="2000" dirty="0">
                <a:solidFill>
                  <a:schemeClr val="tx1">
                    <a:lumMod val="85000"/>
                    <a:lumOff val="15000"/>
                  </a:schemeClr>
                </a:solidFill>
                <a:cs typeface="+mn-ea"/>
                <a:sym typeface="+mn-lt"/>
              </a:rPr>
              <a:t>。</a:t>
            </a:r>
            <a:endParaRPr lang="en-US" altLang="zh-CN" sz="2000" dirty="0">
              <a:solidFill>
                <a:schemeClr val="tx1">
                  <a:lumMod val="85000"/>
                  <a:lumOff val="15000"/>
                </a:schemeClr>
              </a:solidFill>
              <a:cs typeface="+mn-ea"/>
              <a:sym typeface="+mn-lt"/>
            </a:endParaRPr>
          </a:p>
          <a:p>
            <a:pPr>
              <a:lnSpc>
                <a:spcPct val="130000"/>
              </a:lnSpc>
            </a:pP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做的工作是编码工作，所以核心是</a:t>
            </a:r>
            <a:r>
              <a:rPr lang="en-US" altLang="zh-CN" sz="2000" dirty="0">
                <a:solidFill>
                  <a:schemeClr val="tx1">
                    <a:lumMod val="85000"/>
                    <a:lumOff val="15000"/>
                  </a:schemeClr>
                </a:solidFill>
                <a:cs typeface="+mn-ea"/>
                <a:sym typeface="+mn-lt"/>
              </a:rPr>
              <a:t>Encoder</a:t>
            </a:r>
            <a:r>
              <a:rPr lang="zh-CN" altLang="en-US" sz="2000" dirty="0">
                <a:solidFill>
                  <a:schemeClr val="tx1">
                    <a:lumMod val="85000"/>
                    <a:lumOff val="15000"/>
                  </a:schemeClr>
                </a:solidFill>
                <a:cs typeface="+mn-ea"/>
                <a:sym typeface="+mn-lt"/>
              </a:rPr>
              <a:t>部分</a:t>
            </a:r>
            <a:endParaRPr lang="en-US" altLang="zh-CN" sz="2000" dirty="0">
              <a:solidFill>
                <a:schemeClr val="tx1">
                  <a:lumMod val="85000"/>
                  <a:lumOff val="15000"/>
                </a:schemeClr>
              </a:solidFill>
              <a:cs typeface="+mn-ea"/>
              <a:sym typeface="+mn-lt"/>
            </a:endParaRPr>
          </a:p>
          <a:p>
            <a:pPr>
              <a:lnSpc>
                <a:spcPct val="130000"/>
              </a:lnSpc>
            </a:pPr>
            <a:endParaRPr lang="en-US" altLang="zh-CN" sz="2000" dirty="0">
              <a:solidFill>
                <a:schemeClr val="tx1">
                  <a:lumMod val="85000"/>
                  <a:lumOff val="15000"/>
                </a:schemeClr>
              </a:solidFill>
              <a:cs typeface="+mn-ea"/>
              <a:sym typeface="+mn-lt"/>
            </a:endParaRPr>
          </a:p>
          <a:p>
            <a:pPr>
              <a:lnSpc>
                <a:spcPct val="130000"/>
              </a:lnSpc>
            </a:pPr>
            <a:r>
              <a:rPr lang="zh-CN" altLang="en-US" sz="2400" b="1" dirty="0">
                <a:solidFill>
                  <a:schemeClr val="tx1">
                    <a:lumMod val="85000"/>
                    <a:lumOff val="15000"/>
                  </a:schemeClr>
                </a:solidFill>
                <a:cs typeface="+mn-ea"/>
                <a:sym typeface="+mn-lt"/>
              </a:rPr>
              <a:t>不同：</a:t>
            </a:r>
            <a:endParaRPr lang="en-US" altLang="zh-CN" sz="2400" b="1"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位置编码不同，</a:t>
            </a:r>
            <a:r>
              <a:rPr lang="en-US" altLang="zh-CN" sz="2000" dirty="0">
                <a:solidFill>
                  <a:schemeClr val="tx1">
                    <a:lumMod val="85000"/>
                    <a:lumOff val="15000"/>
                  </a:schemeClr>
                </a:solidFill>
                <a:cs typeface="+mn-ea"/>
                <a:sym typeface="+mn-lt"/>
              </a:rPr>
              <a:t>Transformer</a:t>
            </a:r>
            <a:r>
              <a:rPr lang="zh-CN" altLang="en-US" sz="2000" dirty="0">
                <a:solidFill>
                  <a:schemeClr val="tx1">
                    <a:lumMod val="85000"/>
                    <a:lumOff val="15000"/>
                  </a:schemeClr>
                </a:solidFill>
                <a:cs typeface="+mn-ea"/>
                <a:sym typeface="+mn-lt"/>
              </a:rPr>
              <a:t>使用不同频率的</a:t>
            </a:r>
            <a:r>
              <a:rPr lang="en-US" altLang="zh-CN" sz="2000" dirty="0">
                <a:solidFill>
                  <a:schemeClr val="tx1">
                    <a:lumMod val="85000"/>
                    <a:lumOff val="15000"/>
                  </a:schemeClr>
                </a:solidFill>
                <a:cs typeface="+mn-ea"/>
                <a:sym typeface="+mn-lt"/>
              </a:rPr>
              <a:t>sine</a:t>
            </a:r>
            <a:r>
              <a:rPr lang="zh-CN" altLang="en-US" sz="2000" dirty="0">
                <a:solidFill>
                  <a:schemeClr val="tx1">
                    <a:lumMod val="85000"/>
                    <a:lumOff val="15000"/>
                  </a:schemeClr>
                </a:solidFill>
                <a:cs typeface="+mn-ea"/>
                <a:sym typeface="+mn-lt"/>
              </a:rPr>
              <a:t>和</a:t>
            </a:r>
            <a:r>
              <a:rPr lang="en-US" altLang="zh-CN" sz="2000" dirty="0">
                <a:solidFill>
                  <a:schemeClr val="tx1">
                    <a:lumMod val="85000"/>
                    <a:lumOff val="15000"/>
                  </a:schemeClr>
                </a:solidFill>
                <a:cs typeface="+mn-ea"/>
                <a:sym typeface="+mn-lt"/>
              </a:rPr>
              <a:t>cosine</a:t>
            </a:r>
            <a:r>
              <a:rPr lang="zh-CN" altLang="en-US" sz="2000" dirty="0">
                <a:solidFill>
                  <a:schemeClr val="tx1">
                    <a:lumMod val="85000"/>
                    <a:lumOff val="15000"/>
                  </a:schemeClr>
                </a:solidFill>
                <a:cs typeface="+mn-ea"/>
                <a:sym typeface="+mn-lt"/>
              </a:rPr>
              <a:t>函数直接计算</a:t>
            </a:r>
            <a:endParaRPr lang="en-US" altLang="zh-CN" sz="2000" dirty="0">
              <a:solidFill>
                <a:schemeClr val="tx1">
                  <a:lumMod val="85000"/>
                  <a:lumOff val="15000"/>
                </a:schemeClr>
              </a:solidFill>
              <a:cs typeface="+mn-ea"/>
              <a:sym typeface="+mn-lt"/>
            </a:endParaRPr>
          </a:p>
          <a:p>
            <a:pPr>
              <a:lnSpc>
                <a:spcPct val="130000"/>
              </a:lnSpc>
            </a:pPr>
            <a:r>
              <a:rPr lang="en-US" altLang="zh-CN" sz="2000" dirty="0">
                <a:solidFill>
                  <a:schemeClr val="tx1">
                    <a:lumMod val="85000"/>
                    <a:lumOff val="15000"/>
                  </a:schemeClr>
                </a:solidFill>
                <a:cs typeface="+mn-ea"/>
                <a:sym typeface="+mn-lt"/>
              </a:rPr>
              <a:t>Bert</a:t>
            </a:r>
            <a:r>
              <a:rPr lang="zh-CN" altLang="en-US" sz="2000" dirty="0">
                <a:solidFill>
                  <a:schemeClr val="tx1">
                    <a:lumMod val="85000"/>
                    <a:lumOff val="15000"/>
                  </a:schemeClr>
                </a:solidFill>
                <a:cs typeface="+mn-ea"/>
                <a:sym typeface="+mn-lt"/>
              </a:rPr>
              <a:t>使用的学习方法，学习一套位置编码</a:t>
            </a:r>
            <a:endParaRPr lang="en-US" altLang="zh-CN" sz="2000" dirty="0">
              <a:solidFill>
                <a:schemeClr val="tx1">
                  <a:lumMod val="85000"/>
                  <a:lumOff val="15000"/>
                </a:schemeClr>
              </a:solidFill>
              <a:cs typeface="+mn-ea"/>
              <a:sym typeface="+mn-lt"/>
            </a:endParaRPr>
          </a:p>
          <a:p>
            <a:pPr>
              <a:lnSpc>
                <a:spcPct val="130000"/>
              </a:lnSpc>
            </a:pPr>
            <a:r>
              <a:rPr lang="zh-CN" altLang="en-US" sz="2000" dirty="0">
                <a:solidFill>
                  <a:schemeClr val="tx1">
                    <a:lumMod val="85000"/>
                    <a:lumOff val="15000"/>
                  </a:schemeClr>
                </a:solidFill>
                <a:cs typeface="+mn-ea"/>
                <a:sym typeface="+mn-lt"/>
              </a:rPr>
              <a:t>用</a:t>
            </a:r>
            <a:r>
              <a:rPr lang="en-US" altLang="zh-CN" sz="2000" dirty="0" err="1">
                <a:solidFill>
                  <a:schemeClr val="tx1">
                    <a:lumMod val="85000"/>
                    <a:lumOff val="15000"/>
                  </a:schemeClr>
                </a:solidFill>
                <a:cs typeface="+mn-ea"/>
                <a:sym typeface="+mn-lt"/>
              </a:rPr>
              <a:t>gelu</a:t>
            </a:r>
            <a:r>
              <a:rPr lang="zh-CN" altLang="en-US" sz="2000" dirty="0">
                <a:solidFill>
                  <a:schemeClr val="tx1">
                    <a:lumMod val="85000"/>
                    <a:lumOff val="15000"/>
                  </a:schemeClr>
                </a:solidFill>
                <a:cs typeface="+mn-ea"/>
                <a:sym typeface="+mn-lt"/>
              </a:rPr>
              <a:t>替换了</a:t>
            </a:r>
            <a:r>
              <a:rPr lang="en-US" altLang="zh-CN" sz="2000" dirty="0">
                <a:solidFill>
                  <a:schemeClr val="tx1">
                    <a:lumMod val="85000"/>
                    <a:lumOff val="15000"/>
                  </a:schemeClr>
                </a:solidFill>
                <a:cs typeface="+mn-ea"/>
                <a:sym typeface="+mn-lt"/>
              </a:rPr>
              <a:t>Transformer</a:t>
            </a:r>
            <a:r>
              <a:rPr lang="zh-CN" altLang="en-US" sz="2000" dirty="0">
                <a:solidFill>
                  <a:schemeClr val="tx1">
                    <a:lumMod val="85000"/>
                    <a:lumOff val="15000"/>
                  </a:schemeClr>
                </a:solidFill>
                <a:cs typeface="+mn-ea"/>
                <a:sym typeface="+mn-lt"/>
              </a:rPr>
              <a:t>中的</a:t>
            </a:r>
            <a:r>
              <a:rPr lang="en-US" altLang="zh-CN" sz="2000" dirty="0" err="1">
                <a:solidFill>
                  <a:schemeClr val="tx1">
                    <a:lumMod val="85000"/>
                    <a:lumOff val="15000"/>
                  </a:schemeClr>
                </a:solidFill>
                <a:cs typeface="+mn-ea"/>
                <a:sym typeface="+mn-lt"/>
              </a:rPr>
              <a:t>relu</a:t>
            </a:r>
            <a:endParaRPr lang="en-US" altLang="zh-CN" sz="2000" dirty="0">
              <a:solidFill>
                <a:schemeClr val="tx1">
                  <a:lumMod val="85000"/>
                  <a:lumOff val="15000"/>
                </a:schemeClr>
              </a:solidFill>
              <a:cs typeface="+mn-ea"/>
              <a:sym typeface="+mn-lt"/>
            </a:endParaRPr>
          </a:p>
        </p:txBody>
      </p:sp>
      <p:sp>
        <p:nvSpPr>
          <p:cNvPr id="10" name="文本框 48">
            <a:extLst>
              <a:ext uri="{FF2B5EF4-FFF2-40B4-BE49-F238E27FC236}">
                <a16:creationId xmlns:a16="http://schemas.microsoft.com/office/drawing/2014/main" id="{AFED259E-ED61-4012-9A8F-CA91884722DD}"/>
              </a:ext>
            </a:extLst>
          </p:cNvPr>
          <p:cNvSpPr txBox="1">
            <a:spLocks noChangeArrowheads="1"/>
          </p:cNvSpPr>
          <p:nvPr/>
        </p:nvSpPr>
        <p:spPr bwMode="auto">
          <a:xfrm>
            <a:off x="192618" y="339417"/>
            <a:ext cx="115372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r>
              <a:rPr lang="en-US" altLang="zh-CN" sz="3200" b="1" dirty="0">
                <a:latin typeface="+mn-lt"/>
                <a:ea typeface="+mn-ea"/>
                <a:cs typeface="+mn-ea"/>
                <a:sym typeface="+mn-lt"/>
              </a:rPr>
              <a:t>B</a:t>
            </a:r>
            <a:r>
              <a:rPr lang="en-US" altLang="zh-CN" sz="3200" dirty="0">
                <a:latin typeface="+mn-lt"/>
                <a:ea typeface="+mn-ea"/>
                <a:cs typeface="+mn-ea"/>
                <a:sym typeface="+mn-lt"/>
              </a:rPr>
              <a:t>idirectional </a:t>
            </a:r>
            <a:r>
              <a:rPr lang="en-US" altLang="zh-CN" sz="3200" b="1" dirty="0">
                <a:latin typeface="+mn-lt"/>
                <a:ea typeface="+mn-ea"/>
                <a:cs typeface="+mn-ea"/>
                <a:sym typeface="+mn-lt"/>
              </a:rPr>
              <a:t>E</a:t>
            </a:r>
            <a:r>
              <a:rPr lang="en-US" altLang="zh-CN" sz="3200" dirty="0">
                <a:latin typeface="+mn-lt"/>
                <a:ea typeface="+mn-ea"/>
                <a:cs typeface="+mn-ea"/>
                <a:sym typeface="+mn-lt"/>
              </a:rPr>
              <a:t>ncoder </a:t>
            </a:r>
            <a:r>
              <a:rPr lang="en-US" altLang="zh-CN" sz="3200" b="1" dirty="0">
                <a:latin typeface="+mn-lt"/>
                <a:ea typeface="+mn-ea"/>
                <a:cs typeface="+mn-ea"/>
                <a:sym typeface="+mn-lt"/>
              </a:rPr>
              <a:t>R</a:t>
            </a:r>
            <a:r>
              <a:rPr lang="en-US" altLang="zh-CN" sz="3200" dirty="0">
                <a:latin typeface="+mn-lt"/>
                <a:ea typeface="+mn-ea"/>
                <a:cs typeface="+mn-ea"/>
                <a:sym typeface="+mn-lt"/>
              </a:rPr>
              <a:t>epresentations from </a:t>
            </a:r>
            <a:r>
              <a:rPr lang="en-US" altLang="zh-CN" sz="3200" b="1" dirty="0">
                <a:latin typeface="+mn-lt"/>
                <a:ea typeface="+mn-ea"/>
                <a:cs typeface="+mn-ea"/>
                <a:sym typeface="+mn-lt"/>
              </a:rPr>
              <a:t>T</a:t>
            </a:r>
            <a:r>
              <a:rPr lang="en-US" altLang="zh-CN" sz="3200" dirty="0">
                <a:latin typeface="+mn-lt"/>
                <a:ea typeface="+mn-ea"/>
                <a:cs typeface="+mn-ea"/>
                <a:sym typeface="+mn-lt"/>
              </a:rPr>
              <a:t>ransformers</a:t>
            </a:r>
            <a:endParaRPr lang="zh-CN" altLang="en-US" sz="3200" dirty="0">
              <a:latin typeface="+mn-lt"/>
              <a:ea typeface="+mn-ea"/>
              <a:cs typeface="+mn-ea"/>
              <a:sym typeface="+mn-lt"/>
            </a:endParaRPr>
          </a:p>
        </p:txBody>
      </p:sp>
      <p:pic>
        <p:nvPicPr>
          <p:cNvPr id="1026" name="Picture 2" descr="preview">
            <a:extLst>
              <a:ext uri="{FF2B5EF4-FFF2-40B4-BE49-F238E27FC236}">
                <a16:creationId xmlns:a16="http://schemas.microsoft.com/office/drawing/2014/main" id="{C5CC1BCC-AA82-425F-AE8D-6E4DC5CC03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6" t="38459" r="50812" b="4883"/>
          <a:stretch/>
        </p:blipFill>
        <p:spPr bwMode="auto">
          <a:xfrm>
            <a:off x="7505800" y="1395742"/>
            <a:ext cx="3063876" cy="531969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E0B7A017-FA6C-4669-97AA-CDE751D09757}"/>
              </a:ext>
            </a:extLst>
          </p:cNvPr>
          <p:cNvCxnSpPr>
            <a:cxnSpLocks/>
          </p:cNvCxnSpPr>
          <p:nvPr/>
        </p:nvCxnSpPr>
        <p:spPr>
          <a:xfrm flipV="1">
            <a:off x="9537291" y="1196167"/>
            <a:ext cx="0" cy="248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1486EA4-1E84-49C0-89D4-525687F92C62}"/>
              </a:ext>
            </a:extLst>
          </p:cNvPr>
          <p:cNvPicPr>
            <a:picLocks noChangeAspect="1"/>
          </p:cNvPicPr>
          <p:nvPr/>
        </p:nvPicPr>
        <p:blipFill>
          <a:blip r:embed="rId4"/>
          <a:stretch>
            <a:fillRect/>
          </a:stretch>
        </p:blipFill>
        <p:spPr>
          <a:xfrm>
            <a:off x="907069" y="5550957"/>
            <a:ext cx="5619048" cy="1123810"/>
          </a:xfrm>
          <a:prstGeom prst="rect">
            <a:avLst/>
          </a:prstGeom>
          <a:ln>
            <a:solidFill>
              <a:schemeClr val="tx1"/>
            </a:solidFill>
          </a:ln>
        </p:spPr>
      </p:pic>
    </p:spTree>
    <p:extLst>
      <p:ext uri="{BB962C8B-B14F-4D97-AF65-F5344CB8AC3E}">
        <p14:creationId xmlns:p14="http://schemas.microsoft.com/office/powerpoint/2010/main" val="4163751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5oex5pw">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TotalTime>
  <Words>3204</Words>
  <Application>Microsoft Office PowerPoint</Application>
  <PresentationFormat>宽屏</PresentationFormat>
  <Paragraphs>379</Paragraphs>
  <Slides>57</Slides>
  <Notes>57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57</vt:i4>
      </vt:variant>
    </vt:vector>
  </HeadingPairs>
  <TitlesOfParts>
    <vt:vector size="67" baseType="lpstr">
      <vt:lpstr>等线</vt:lpstr>
      <vt:lpstr>方正正黑简体</vt:lpstr>
      <vt:lpstr>宋体</vt:lpstr>
      <vt:lpstr>微软雅黑</vt:lpstr>
      <vt:lpstr>Arial</vt:lpstr>
      <vt:lpstr>Calibri</vt:lpstr>
      <vt:lpstr>Cambria Math</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极简曲线</dc:title>
  <dc:creator>第一PPT</dc:creator>
  <cp:keywords>www.1ppt.com</cp:keywords>
  <dc:description>www.1ppt.com</dc:description>
  <cp:lastModifiedBy>jx</cp:lastModifiedBy>
  <cp:revision>97</cp:revision>
  <dcterms:created xsi:type="dcterms:W3CDTF">2017-09-12T13:47:59Z</dcterms:created>
  <dcterms:modified xsi:type="dcterms:W3CDTF">2021-04-28T04:26:26Z</dcterms:modified>
</cp:coreProperties>
</file>